
<file path=[Content_Types].xml><?xml version="1.0" encoding="utf-8"?>
<Types xmlns="http://schemas.openxmlformats.org/package/2006/content-types">
  <Default ContentType="image/x-emf" Extension="emf"/>
  <Default ContentType="application/x-fontdata" Extension="fntdata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369" r:id="rId2"/>
    <p:sldId id="2378" r:id="rId3"/>
    <p:sldId id="2376" r:id="rId4"/>
    <p:sldId id="2383" r:id="rId5"/>
    <p:sldId id="2384" r:id="rId6"/>
    <p:sldId id="258" r:id="rId7"/>
    <p:sldId id="259" r:id="rId8"/>
    <p:sldId id="260" r:id="rId9"/>
    <p:sldId id="262" r:id="rId10"/>
    <p:sldId id="264" r:id="rId11"/>
    <p:sldId id="265" r:id="rId12"/>
    <p:sldId id="256" r:id="rId13"/>
    <p:sldId id="266" r:id="rId14"/>
    <p:sldId id="267" r:id="rId15"/>
    <p:sldId id="268" r:id="rId16"/>
    <p:sldId id="2371" r:id="rId17"/>
  </p:sldIdLst>
  <p:sldSz cx="18288000" cy="10287000"/>
  <p:notesSz cx="6858000" cy="9144000"/>
  <p:embeddedFontLst>
    <p:embeddedFont>
      <p:font typeface="Aileron" panose="020B0604020202020204" charset="0"/>
      <p:regular r:id="rId18"/>
    </p:embeddedFont>
    <p:embeddedFont>
      <p:font typeface="Aileron Bold" panose="020B0604020202020204" charset="0"/>
      <p:regular r:id="rId19"/>
    </p:embeddedFont>
    <p:embeddedFont>
      <p:font typeface="Aileron Italics" panose="020B0604020202020204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Bold" panose="020B0806030504020204" charset="0"/>
      <p:regular r:id="rId25"/>
    </p:embeddedFont>
    <p:embeddedFont>
      <p:font typeface="Open Sans Italics" panose="020B0604020202020204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Black" panose="02000000000000000000" pitchFamily="2" charset="0"/>
      <p:bold r:id="rId31"/>
      <p:boldItalic r:id="rId32"/>
    </p:embeddedFont>
    <p:embeddedFont>
      <p:font typeface="Roboto Light" panose="02000000000000000000" pitchFamily="2" charset="0"/>
      <p:regular r:id="rId33"/>
      <p:italic r:id="rId34"/>
    </p:embeddedFont>
    <p:embeddedFont>
      <p:font typeface="Roboto Medium" panose="02000000000000000000" pitchFamily="2" charset="0"/>
      <p:regular r:id="rId35"/>
      <p:italic r:id="rId36"/>
    </p:embeddedFont>
    <p:embeddedFont>
      <p:font typeface="Roboto Slab SemiBold" pitchFamily="2" charset="0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16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media/image42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6.pn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48.png" Type="http://schemas.openxmlformats.org/officeDocument/2006/relationships/image"/><Relationship Id="rId5" Target="../media/image47.jpeg" Type="http://schemas.openxmlformats.org/officeDocument/2006/relationships/image"/><Relationship Id="rId4" Target="../media/image46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6.png"/><Relationship Id="rId4" Type="http://schemas.openxmlformats.org/officeDocument/2006/relationships/image" Target="../media/image52.jpeg"/></Relationships>
</file>

<file path=ppt/slides/_rels/slide15.xml.rels><?xml version="1.0" encoding="UTF-8" standalone="yes" ?><Relationships xmlns="http://schemas.openxmlformats.org/package/2006/relationships"><Relationship Id="rId8" Target="../media/image60.svg" Type="http://schemas.openxmlformats.org/officeDocument/2006/relationships/image"/><Relationship Id="rId3" Target="../media/image55.jpeg" Type="http://schemas.openxmlformats.org/officeDocument/2006/relationships/image"/><Relationship Id="rId7" Target="../media/image59.png" Type="http://schemas.openxmlformats.org/officeDocument/2006/relationships/image"/><Relationship Id="rId12" Target="../media/image16.pn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8.svg" Type="http://schemas.openxmlformats.org/officeDocument/2006/relationships/image"/><Relationship Id="rId11" Target="../media/image63.svg" Type="http://schemas.openxmlformats.org/officeDocument/2006/relationships/image"/><Relationship Id="rId5" Target="../media/image57.png" Type="http://schemas.openxmlformats.org/officeDocument/2006/relationships/image"/><Relationship Id="rId10" Target="../media/image62.png" Type="http://schemas.openxmlformats.org/officeDocument/2006/relationships/image"/><Relationship Id="rId4" Target="../media/image56.jpeg" Type="http://schemas.openxmlformats.org/officeDocument/2006/relationships/image"/><Relationship Id="rId9" Target="../media/image61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8" Target="../media/image4.jpeg" Type="http://schemas.openxmlformats.org/officeDocument/2006/relationships/image"/><Relationship Id="rId3" Target="mailto:luiz.carvalho@pitsjc.org.br" TargetMode="External" Type="http://schemas.openxmlformats.org/officeDocument/2006/relationships/hyperlink"/><Relationship Id="rId7" Target="../media/image67.png" Type="http://schemas.openxmlformats.org/officeDocument/2006/relationships/image"/><Relationship Id="rId2" Target="../media/image64.jp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66.jpeg" Type="http://schemas.openxmlformats.org/officeDocument/2006/relationships/image"/><Relationship Id="rId5" Target="../media/image65.png" Type="http://schemas.openxmlformats.org/officeDocument/2006/relationships/image"/><Relationship Id="rId10" Target="../media/image8.png" Type="http://schemas.openxmlformats.org/officeDocument/2006/relationships/image"/><Relationship Id="rId4" Target="http://www.linkedin.com/in/luizfernando" TargetMode="External" Type="http://schemas.openxmlformats.org/officeDocument/2006/relationships/hyperlink"/><Relationship Id="rId9" Target="../media/image5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globalinnovationindex.org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www.gov.br/mcti/pt-br/acompanhe-o-mcti/noticias/2023/06/cgee-apresenta-panorama-da-producao-cientifica-no-brasil-e-no-mund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nnbrasil.com.br/economia/macroeconomia/brasil-volta-ao-grupo-das-10-maiores-economias-do-mundo-apos-alta-do-pib/#:~:text=Em%202022%2C%20o%20Brasil%20estava,US%24%201%2C91%20trilh%C3%A3o." TargetMode="External"/><Relationship Id="rId5" Type="http://schemas.openxmlformats.org/officeDocument/2006/relationships/image" Target="../media/image7.emf"/><Relationship Id="rId4" Type="http://schemas.openxmlformats.org/officeDocument/2006/relationships/image" Target="../media/image6.jpg"/><Relationship Id="rId9" Type="http://schemas.openxmlformats.org/officeDocument/2006/relationships/image" Target="../media/image8.png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9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3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 ?><Relationships xmlns="http://schemas.openxmlformats.org/package/2006/relationships"><Relationship Id="rId8" Target="../media/image21.jpeg" Type="http://schemas.openxmlformats.org/officeDocument/2006/relationships/image"/><Relationship Id="rId3" Target="../media/image17.jpeg" Type="http://schemas.openxmlformats.org/officeDocument/2006/relationships/image"/><Relationship Id="rId7" Target="../media/image20.pn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6.png" Type="http://schemas.openxmlformats.org/officeDocument/2006/relationships/image"/><Relationship Id="rId5" Target="../media/image19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7" Target="../media/image16.pn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5.jpeg" Type="http://schemas.openxmlformats.org/officeDocument/2006/relationships/image"/><Relationship Id="rId5" Target="../media/image24.jpe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1369C6A-71D3-4337-A887-8CAB6471F8F0}"/>
              </a:ext>
            </a:extLst>
          </p:cNvPr>
          <p:cNvSpPr txBox="1"/>
          <p:nvPr/>
        </p:nvSpPr>
        <p:spPr>
          <a:xfrm>
            <a:off x="10716769" y="786704"/>
            <a:ext cx="656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  <a:latin typeface="Roboto Slab SemiBold" charset="0"/>
                <a:ea typeface="Roboto Slab SemiBold" charset="0"/>
                <a:cs typeface="Roboto Slab SemiBold" charset="0"/>
              </a:rPr>
              <a:t>HUB de Mobilidade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E720F66-58E2-CF4A-A963-1A607279B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03923" y="6286034"/>
            <a:ext cx="7104887" cy="89703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5B07BDF-5B07-F649-A970-713C373790E6}"/>
              </a:ext>
            </a:extLst>
          </p:cNvPr>
          <p:cNvSpPr/>
          <p:nvPr/>
        </p:nvSpPr>
        <p:spPr>
          <a:xfrm>
            <a:off x="3" y="-6"/>
            <a:ext cx="897036" cy="3182111"/>
          </a:xfrm>
          <a:prstGeom prst="rect">
            <a:avLst/>
          </a:prstGeom>
          <a:solidFill>
            <a:srgbClr val="1A9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25" y="1481327"/>
            <a:ext cx="4665746" cy="17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1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46232" cy="10287000"/>
          </a:xfrm>
          <a:custGeom>
            <a:avLst/>
            <a:gdLst/>
            <a:ahLst/>
            <a:cxnLst/>
            <a:rect l="l" t="t" r="r" b="b"/>
            <a:pathLst>
              <a:path w="2046232" h="10287000">
                <a:moveTo>
                  <a:pt x="0" y="0"/>
                </a:moveTo>
                <a:lnTo>
                  <a:pt x="2046232" y="0"/>
                </a:lnTo>
                <a:lnTo>
                  <a:pt x="20462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3280452" y="3535907"/>
            <a:ext cx="5973165" cy="1607593"/>
          </a:xfrm>
          <a:custGeom>
            <a:avLst/>
            <a:gdLst/>
            <a:ahLst/>
            <a:cxnLst/>
            <a:rect l="l" t="t" r="r" b="b"/>
            <a:pathLst>
              <a:path w="5973165" h="1607593">
                <a:moveTo>
                  <a:pt x="0" y="0"/>
                </a:moveTo>
                <a:lnTo>
                  <a:pt x="5973165" y="0"/>
                </a:lnTo>
                <a:lnTo>
                  <a:pt x="5973165" y="1607592"/>
                </a:lnTo>
                <a:lnTo>
                  <a:pt x="0" y="16075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Freeform 4"/>
          <p:cNvSpPr/>
          <p:nvPr/>
        </p:nvSpPr>
        <p:spPr>
          <a:xfrm>
            <a:off x="2566685" y="5058648"/>
            <a:ext cx="7400701" cy="1444959"/>
          </a:xfrm>
          <a:custGeom>
            <a:avLst/>
            <a:gdLst/>
            <a:ahLst/>
            <a:cxnLst/>
            <a:rect l="l" t="t" r="r" b="b"/>
            <a:pathLst>
              <a:path w="7400701" h="1444959">
                <a:moveTo>
                  <a:pt x="0" y="0"/>
                </a:moveTo>
                <a:lnTo>
                  <a:pt x="7400701" y="0"/>
                </a:lnTo>
                <a:lnTo>
                  <a:pt x="7400701" y="1444959"/>
                </a:lnTo>
                <a:lnTo>
                  <a:pt x="0" y="14449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0157591" y="1605278"/>
            <a:ext cx="8120884" cy="8657309"/>
            <a:chOff x="0" y="0"/>
            <a:chExt cx="2138834" cy="233370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138834" cy="2333702"/>
            </a:xfrm>
            <a:custGeom>
              <a:avLst/>
              <a:gdLst/>
              <a:ahLst/>
              <a:cxnLst/>
              <a:rect l="l" t="t" r="r" b="b"/>
              <a:pathLst>
                <a:path w="2138834" h="2333702">
                  <a:moveTo>
                    <a:pt x="0" y="0"/>
                  </a:moveTo>
                  <a:lnTo>
                    <a:pt x="2138834" y="0"/>
                  </a:lnTo>
                  <a:lnTo>
                    <a:pt x="2138834" y="2333702"/>
                  </a:lnTo>
                  <a:lnTo>
                    <a:pt x="0" y="233370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2138834" cy="242895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342405" y="2367109"/>
            <a:ext cx="920804" cy="918990"/>
          </a:xfrm>
          <a:custGeom>
            <a:avLst/>
            <a:gdLst/>
            <a:ahLst/>
            <a:cxnLst/>
            <a:rect l="l" t="t" r="r" b="b"/>
            <a:pathLst>
              <a:path w="920804" h="918990">
                <a:moveTo>
                  <a:pt x="0" y="0"/>
                </a:moveTo>
                <a:lnTo>
                  <a:pt x="920804" y="0"/>
                </a:lnTo>
                <a:lnTo>
                  <a:pt x="920804" y="918989"/>
                </a:lnTo>
                <a:lnTo>
                  <a:pt x="0" y="9189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0274640" y="4100447"/>
            <a:ext cx="1056335" cy="1044451"/>
          </a:xfrm>
          <a:custGeom>
            <a:avLst/>
            <a:gdLst/>
            <a:ahLst/>
            <a:cxnLst/>
            <a:rect l="l" t="t" r="r" b="b"/>
            <a:pathLst>
              <a:path w="1056335" h="1044451">
                <a:moveTo>
                  <a:pt x="0" y="0"/>
                </a:moveTo>
                <a:lnTo>
                  <a:pt x="1056334" y="0"/>
                </a:lnTo>
                <a:lnTo>
                  <a:pt x="1056334" y="1044451"/>
                </a:lnTo>
                <a:lnTo>
                  <a:pt x="0" y="10444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0232606" y="5859248"/>
            <a:ext cx="1140402" cy="1140402"/>
          </a:xfrm>
          <a:custGeom>
            <a:avLst/>
            <a:gdLst/>
            <a:ahLst/>
            <a:cxnLst/>
            <a:rect l="l" t="t" r="r" b="b"/>
            <a:pathLst>
              <a:path w="1140402" h="1140402">
                <a:moveTo>
                  <a:pt x="0" y="0"/>
                </a:moveTo>
                <a:lnTo>
                  <a:pt x="1140402" y="0"/>
                </a:lnTo>
                <a:lnTo>
                  <a:pt x="1140402" y="1140401"/>
                </a:lnTo>
                <a:lnTo>
                  <a:pt x="0" y="11404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0232606" y="7713999"/>
            <a:ext cx="1149378" cy="1149378"/>
          </a:xfrm>
          <a:custGeom>
            <a:avLst/>
            <a:gdLst/>
            <a:ahLst/>
            <a:cxnLst/>
            <a:rect l="l" t="t" r="r" b="b"/>
            <a:pathLst>
              <a:path w="1149378" h="1149378">
                <a:moveTo>
                  <a:pt x="0" y="0"/>
                </a:moveTo>
                <a:lnTo>
                  <a:pt x="1149378" y="0"/>
                </a:lnTo>
                <a:lnTo>
                  <a:pt x="1149378" y="1149378"/>
                </a:lnTo>
                <a:lnTo>
                  <a:pt x="0" y="11493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2170473" y="523824"/>
            <a:ext cx="10524448" cy="58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2"/>
              </a:lnSpc>
            </a:pPr>
            <a:r>
              <a:rPr lang="en-US" sz="3372">
                <a:solidFill>
                  <a:srgbClr val="23201D"/>
                </a:solidFill>
                <a:latin typeface="Aileron Bold"/>
              </a:rPr>
              <a:t>MOBLAB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68323" y="2230795"/>
            <a:ext cx="6710152" cy="1153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5"/>
              </a:lnSpc>
            </a:pPr>
            <a:r>
              <a:rPr lang="en-US" sz="2210">
                <a:solidFill>
                  <a:srgbClr val="23201D"/>
                </a:solidFill>
                <a:latin typeface="Aileron"/>
              </a:rPr>
              <a:t>O MOBLAB, localizado no PIT SJC, é um propulsor de soluções de mobilidade urbana com base em dados, conhecimento e colaboração.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68323" y="3991380"/>
            <a:ext cx="6719677" cy="1153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5"/>
              </a:lnSpc>
            </a:pPr>
            <a:r>
              <a:rPr lang="en-US" sz="2210">
                <a:solidFill>
                  <a:srgbClr val="23201D"/>
                </a:solidFill>
                <a:latin typeface="Aileron"/>
              </a:rPr>
              <a:t>Dados abertos e tecnologias avançadas para arquitetar políticas públicas urbanas baseadas em sistemas regionais de inovação aberta.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68323" y="6182598"/>
            <a:ext cx="6719677" cy="76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5"/>
              </a:lnSpc>
            </a:pPr>
            <a:r>
              <a:rPr lang="en-US" sz="2210">
                <a:solidFill>
                  <a:srgbClr val="23201D"/>
                </a:solidFill>
                <a:latin typeface="Aileron"/>
              </a:rPr>
              <a:t>Soluções próprias para cada território (diagnóstico específico).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568323" y="7898091"/>
            <a:ext cx="6867813" cy="76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5"/>
              </a:lnSpc>
            </a:pPr>
            <a:r>
              <a:rPr lang="en-US" sz="2210">
                <a:solidFill>
                  <a:srgbClr val="23201D"/>
                </a:solidFill>
                <a:latin typeface="Aileron"/>
              </a:rPr>
              <a:t>Contratar a Inovação : Experimentar formas de fazer negócios entre os setores público e privado.</a:t>
            </a:r>
          </a:p>
        </p:txBody>
      </p:sp>
      <p:sp>
        <p:nvSpPr>
          <p:cNvPr id="18" name="Freeform 18"/>
          <p:cNvSpPr/>
          <p:nvPr/>
        </p:nvSpPr>
        <p:spPr>
          <a:xfrm>
            <a:off x="211367" y="325565"/>
            <a:ext cx="1634666" cy="1029525"/>
          </a:xfrm>
          <a:custGeom>
            <a:avLst/>
            <a:gdLst/>
            <a:ahLst/>
            <a:cxnLst/>
            <a:rect l="l" t="t" r="r" b="b"/>
            <a:pathLst>
              <a:path w="1634666" h="1029525">
                <a:moveTo>
                  <a:pt x="0" y="0"/>
                </a:moveTo>
                <a:lnTo>
                  <a:pt x="1634666" y="0"/>
                </a:lnTo>
                <a:lnTo>
                  <a:pt x="1634666" y="1029525"/>
                </a:lnTo>
                <a:lnTo>
                  <a:pt x="0" y="10295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AutoShape 19"/>
          <p:cNvSpPr/>
          <p:nvPr/>
        </p:nvSpPr>
        <p:spPr>
          <a:xfrm>
            <a:off x="2096957" y="1239327"/>
            <a:ext cx="8060634" cy="115763"/>
          </a:xfrm>
          <a:prstGeom prst="rect">
            <a:avLst/>
          </a:prstGeom>
          <a:solidFill>
            <a:srgbClr val="652B87"/>
          </a:solidFill>
        </p:spPr>
        <p:txBody>
          <a:bodyPr/>
          <a:lstStyle/>
          <a:p>
            <a:endParaRPr lang="pt-BR"/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6506AED2-B707-C4C9-3BAF-87773A6FE1BE}"/>
              </a:ext>
            </a:extLst>
          </p:cNvPr>
          <p:cNvSpPr txBox="1"/>
          <p:nvPr/>
        </p:nvSpPr>
        <p:spPr>
          <a:xfrm rot="-5400000">
            <a:off x="-943111" y="7841093"/>
            <a:ext cx="3886474" cy="472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82"/>
              </a:lnSpc>
            </a:pPr>
            <a:r>
              <a:rPr lang="en-US" sz="2772" dirty="0">
                <a:solidFill>
                  <a:schemeClr val="bg1">
                    <a:alpha val="60784"/>
                  </a:schemeClr>
                </a:solidFill>
                <a:latin typeface="Aileron Bold"/>
              </a:rPr>
              <a:t>Hub de </a:t>
            </a:r>
            <a:r>
              <a:rPr lang="en-US" sz="2772" dirty="0" err="1">
                <a:solidFill>
                  <a:schemeClr val="bg1">
                    <a:alpha val="60784"/>
                  </a:schemeClr>
                </a:solidFill>
                <a:latin typeface="Aileron Bold"/>
              </a:rPr>
              <a:t>Mobilidade</a:t>
            </a:r>
            <a:endParaRPr lang="en-US" sz="2772" dirty="0">
              <a:solidFill>
                <a:schemeClr val="bg1">
                  <a:alpha val="60784"/>
                </a:schemeClr>
              </a:solidFill>
              <a:latin typeface="Aileron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046232" y="1401812"/>
            <a:ext cx="17522127" cy="8885188"/>
          </a:xfrm>
          <a:custGeom>
            <a:avLst/>
            <a:gdLst/>
            <a:ahLst/>
            <a:cxnLst/>
            <a:rect l="l" t="t" r="r" b="b"/>
            <a:pathLst>
              <a:path w="17522127" h="8885188">
                <a:moveTo>
                  <a:pt x="0" y="0"/>
                </a:moveTo>
                <a:lnTo>
                  <a:pt x="17522127" y="0"/>
                </a:lnTo>
                <a:lnTo>
                  <a:pt x="17522127" y="8885188"/>
                </a:lnTo>
                <a:lnTo>
                  <a:pt x="0" y="888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3253" b="-7325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A91DF02D-4DE8-8F19-6D1B-CB0D3C9ED388}"/>
              </a:ext>
            </a:extLst>
          </p:cNvPr>
          <p:cNvGrpSpPr/>
          <p:nvPr/>
        </p:nvGrpSpPr>
        <p:grpSpPr>
          <a:xfrm>
            <a:off x="2046232" y="1401812"/>
            <a:ext cx="16241768" cy="8885188"/>
            <a:chOff x="0" y="0"/>
            <a:chExt cx="4277667" cy="23401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5825946-A4C2-660E-814A-379AB70E8AC2}"/>
                </a:ext>
              </a:extLst>
            </p:cNvPr>
            <p:cNvSpPr/>
            <p:nvPr/>
          </p:nvSpPr>
          <p:spPr>
            <a:xfrm>
              <a:off x="0" y="0"/>
              <a:ext cx="4277668" cy="2340132"/>
            </a:xfrm>
            <a:custGeom>
              <a:avLst/>
              <a:gdLst/>
              <a:ahLst/>
              <a:cxnLst/>
              <a:rect l="l" t="t" r="r" b="b"/>
              <a:pathLst>
                <a:path w="4277668" h="2340132">
                  <a:moveTo>
                    <a:pt x="0" y="0"/>
                  </a:moveTo>
                  <a:lnTo>
                    <a:pt x="4277668" y="0"/>
                  </a:lnTo>
                  <a:lnTo>
                    <a:pt x="4277668" y="2340132"/>
                  </a:lnTo>
                  <a:lnTo>
                    <a:pt x="0" y="234013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EA954600-7761-72F2-9FF8-6879319734FE}"/>
                </a:ext>
              </a:extLst>
            </p:cNvPr>
            <p:cNvSpPr txBox="1"/>
            <p:nvPr/>
          </p:nvSpPr>
          <p:spPr>
            <a:xfrm>
              <a:off x="0" y="-95250"/>
              <a:ext cx="4277667" cy="243538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0" y="0"/>
            <a:ext cx="2046232" cy="10287000"/>
          </a:xfrm>
          <a:custGeom>
            <a:avLst/>
            <a:gdLst/>
            <a:ahLst/>
            <a:cxnLst/>
            <a:rect l="l" t="t" r="r" b="b"/>
            <a:pathLst>
              <a:path w="2046232" h="10287000">
                <a:moveTo>
                  <a:pt x="0" y="0"/>
                </a:moveTo>
                <a:lnTo>
                  <a:pt x="2046232" y="0"/>
                </a:lnTo>
                <a:lnTo>
                  <a:pt x="20462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2046232" y="1249412"/>
            <a:ext cx="11378413" cy="152400"/>
          </a:xfrm>
          <a:prstGeom prst="rect">
            <a:avLst/>
          </a:prstGeom>
          <a:solidFill>
            <a:srgbClr val="652B87"/>
          </a:solid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4017682" y="2743811"/>
            <a:ext cx="12298867" cy="6958033"/>
          </a:xfrm>
          <a:custGeom>
            <a:avLst/>
            <a:gdLst/>
            <a:ahLst/>
            <a:cxnLst/>
            <a:rect l="l" t="t" r="r" b="b"/>
            <a:pathLst>
              <a:path w="12298867" h="6958033">
                <a:moveTo>
                  <a:pt x="0" y="0"/>
                </a:moveTo>
                <a:lnTo>
                  <a:pt x="12298867" y="0"/>
                </a:lnTo>
                <a:lnTo>
                  <a:pt x="12298867" y="6958033"/>
                </a:lnTo>
                <a:lnTo>
                  <a:pt x="0" y="69580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2170473" y="523824"/>
            <a:ext cx="11841909" cy="58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2"/>
              </a:lnSpc>
            </a:pPr>
            <a:r>
              <a:rPr lang="en-US" sz="3372">
                <a:solidFill>
                  <a:srgbClr val="23201D"/>
                </a:solidFill>
                <a:latin typeface="Aileron Bold"/>
              </a:rPr>
              <a:t>Centro de desenvolvimento à mobilidade dentro do PIT</a:t>
            </a:r>
          </a:p>
        </p:txBody>
      </p:sp>
      <p:sp>
        <p:nvSpPr>
          <p:cNvPr id="11" name="Freeform 11"/>
          <p:cNvSpPr/>
          <p:nvPr/>
        </p:nvSpPr>
        <p:spPr>
          <a:xfrm>
            <a:off x="211367" y="325565"/>
            <a:ext cx="1634666" cy="1029525"/>
          </a:xfrm>
          <a:custGeom>
            <a:avLst/>
            <a:gdLst/>
            <a:ahLst/>
            <a:cxnLst/>
            <a:rect l="l" t="t" r="r" b="b"/>
            <a:pathLst>
              <a:path w="1634666" h="1029525">
                <a:moveTo>
                  <a:pt x="0" y="0"/>
                </a:moveTo>
                <a:lnTo>
                  <a:pt x="1634666" y="0"/>
                </a:lnTo>
                <a:lnTo>
                  <a:pt x="1634666" y="1029525"/>
                </a:lnTo>
                <a:lnTo>
                  <a:pt x="0" y="1029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9A22FE0A-5416-F175-9C65-134BAF633DD9}"/>
              </a:ext>
            </a:extLst>
          </p:cNvPr>
          <p:cNvSpPr txBox="1"/>
          <p:nvPr/>
        </p:nvSpPr>
        <p:spPr>
          <a:xfrm rot="-5400000">
            <a:off x="-943111" y="7841093"/>
            <a:ext cx="3886474" cy="472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82"/>
              </a:lnSpc>
            </a:pPr>
            <a:r>
              <a:rPr lang="en-US" sz="2772" dirty="0">
                <a:solidFill>
                  <a:schemeClr val="bg1">
                    <a:alpha val="60784"/>
                  </a:schemeClr>
                </a:solidFill>
                <a:latin typeface="Aileron Bold"/>
              </a:rPr>
              <a:t>Hub de </a:t>
            </a:r>
            <a:r>
              <a:rPr lang="en-US" sz="2772" dirty="0" err="1">
                <a:solidFill>
                  <a:schemeClr val="bg1">
                    <a:alpha val="60784"/>
                  </a:schemeClr>
                </a:solidFill>
                <a:latin typeface="Aileron Bold"/>
              </a:rPr>
              <a:t>Mobilidade</a:t>
            </a:r>
            <a:endParaRPr lang="en-US" sz="2772" dirty="0">
              <a:solidFill>
                <a:schemeClr val="bg1">
                  <a:alpha val="60784"/>
                </a:schemeClr>
              </a:solidFill>
              <a:latin typeface="Aileron Bold"/>
            </a:endParaR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Site&#10;&#10;Descrição gerada automaticamente" id="5" name="Imagem 4">
            <a:extLst>
              <a:ext uri="{FF2B5EF4-FFF2-40B4-BE49-F238E27FC236}">
                <a16:creationId xmlns:a16="http://schemas.microsoft.com/office/drawing/2014/main" id="{8D0CEFEC-4E39-7F05-1B10-B91DAFF7B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2" r="-2" t="80"/>
          <a:stretch/>
        </p:blipFill>
        <p:spPr>
          <a:xfrm>
            <a:off x="6740154" y="365"/>
            <a:ext cx="11547846" cy="5020058"/>
          </a:xfrm>
          <a:custGeom>
            <a:avLst/>
            <a:gdLst/>
            <a:ahLst/>
            <a:cxnLst/>
            <a:rect b="b" l="l" r="r" t="t"/>
            <a:pathLst>
              <a:path h="3346705" w="7698564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descr="Entenda o delivery autônomo que a Uber está testando - Forbes" id="1026" name="Picture 2">
            <a:extLst>
              <a:ext uri="{FF2B5EF4-FFF2-40B4-BE49-F238E27FC236}">
                <a16:creationId xmlns:a16="http://schemas.microsoft.com/office/drawing/2014/main" id="{3EA6F17E-9A6A-124D-6357-1B07BF1EB04C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" r="-1" t="13940"/>
          <a:stretch/>
        </p:blipFill>
        <p:spPr bwMode="auto">
          <a:xfrm>
            <a:off x="31" y="16"/>
            <a:ext cx="8789666" cy="5020043"/>
          </a:xfrm>
          <a:custGeom>
            <a:avLst/>
            <a:gdLst/>
            <a:ahLst/>
            <a:cxnLst/>
            <a:rect b="b" l="l" r="r" t="t"/>
            <a:pathLst>
              <a:path h="3346705" w="5859797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F91FAC1-82F2-DFCE-A603-5B996741D8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" r="2" t="70"/>
          <a:stretch/>
        </p:blipFill>
        <p:spPr>
          <a:xfrm>
            <a:off x="9525134" y="5266943"/>
            <a:ext cx="8762867" cy="5020058"/>
          </a:xfrm>
          <a:custGeom>
            <a:avLst/>
            <a:gdLst/>
            <a:ahLst/>
            <a:cxnLst/>
            <a:rect b="b" l="l" r="r" t="t"/>
            <a:pathLst>
              <a:path h="3346705" w="5841911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descr="6 fatos e um vídeo sobre os primeiros carros autônomos do Uber" id="1028" name="Picture 4">
            <a:extLst>
              <a:ext uri="{FF2B5EF4-FFF2-40B4-BE49-F238E27FC236}">
                <a16:creationId xmlns:a16="http://schemas.microsoft.com/office/drawing/2014/main" id="{7DFDDA9F-FECB-9AAF-1809-8AD0233CB119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" r="1" t="51"/>
          <a:stretch/>
        </p:blipFill>
        <p:spPr bwMode="auto">
          <a:xfrm>
            <a:off x="30" y="5266943"/>
            <a:ext cx="11547816" cy="5020058"/>
          </a:xfrm>
          <a:custGeom>
            <a:avLst/>
            <a:gdLst/>
            <a:ahLst/>
            <a:cxnLst/>
            <a:rect b="b" l="l" r="r" t="t"/>
            <a:pathLst>
              <a:path h="3346705" w="7698564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01DD5B1-E55A-E309-2FFF-F03FCB598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4466" y="6044552"/>
            <a:ext cx="6100151" cy="7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4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46232" cy="10287000"/>
          </a:xfrm>
          <a:custGeom>
            <a:avLst/>
            <a:gdLst/>
            <a:ahLst/>
            <a:cxnLst/>
            <a:rect l="l" t="t" r="r" b="b"/>
            <a:pathLst>
              <a:path w="2046232" h="10287000">
                <a:moveTo>
                  <a:pt x="0" y="0"/>
                </a:moveTo>
                <a:lnTo>
                  <a:pt x="2046232" y="0"/>
                </a:lnTo>
                <a:lnTo>
                  <a:pt x="20462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2046232" y="1249412"/>
            <a:ext cx="11378413" cy="152400"/>
          </a:xfrm>
          <a:prstGeom prst="rect">
            <a:avLst/>
          </a:prstGeom>
          <a:solidFill>
            <a:srgbClr val="652B87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2046232" y="1401812"/>
            <a:ext cx="16241768" cy="8885188"/>
            <a:chOff x="0" y="0"/>
            <a:chExt cx="4277667" cy="23401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4277668" cy="2340132"/>
            </a:xfrm>
            <a:custGeom>
              <a:avLst/>
              <a:gdLst/>
              <a:ahLst/>
              <a:cxnLst/>
              <a:rect l="l" t="t" r="r" b="b"/>
              <a:pathLst>
                <a:path w="4277668" h="2340132">
                  <a:moveTo>
                    <a:pt x="0" y="0"/>
                  </a:moveTo>
                  <a:lnTo>
                    <a:pt x="4277668" y="0"/>
                  </a:lnTo>
                  <a:lnTo>
                    <a:pt x="4277668" y="2340132"/>
                  </a:lnTo>
                  <a:lnTo>
                    <a:pt x="0" y="234013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277667" cy="243538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5400000">
            <a:off x="10323028" y="4959612"/>
            <a:ext cx="3794072" cy="5098655"/>
            <a:chOff x="0" y="0"/>
            <a:chExt cx="3663950" cy="4923790"/>
          </a:xfrm>
        </p:grpSpPr>
        <p:sp>
          <p:nvSpPr>
            <p:cNvPr id="8" name="Freeform 8"/>
            <p:cNvSpPr/>
            <p:nvPr/>
          </p:nvSpPr>
          <p:spPr>
            <a:xfrm rot="-5400000">
              <a:off x="-597535" y="661035"/>
              <a:ext cx="4859020" cy="3600450"/>
            </a:xfrm>
            <a:custGeom>
              <a:avLst/>
              <a:gdLst/>
              <a:ahLst/>
              <a:cxnLst/>
              <a:rect l="l" t="t" r="r" b="b"/>
              <a:pathLst>
                <a:path w="4859020" h="3600450">
                  <a:moveTo>
                    <a:pt x="359410" y="3600450"/>
                  </a:moveTo>
                  <a:cubicBezTo>
                    <a:pt x="160020" y="3600450"/>
                    <a:pt x="0" y="3439160"/>
                    <a:pt x="0" y="324104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4499610" y="0"/>
                  </a:lnTo>
                  <a:cubicBezTo>
                    <a:pt x="4699000" y="0"/>
                    <a:pt x="4859020" y="161290"/>
                    <a:pt x="4859020" y="359410"/>
                  </a:cubicBezTo>
                  <a:lnTo>
                    <a:pt x="4859020" y="3239770"/>
                  </a:lnTo>
                  <a:cubicBezTo>
                    <a:pt x="4859020" y="3439160"/>
                    <a:pt x="4697730" y="3599180"/>
                    <a:pt x="4499610" y="3599180"/>
                  </a:cubicBezTo>
                  <a:lnTo>
                    <a:pt x="359410" y="3600450"/>
                  </a:lnTo>
                  <a:close/>
                </a:path>
              </a:pathLst>
            </a:custGeom>
            <a:blipFill>
              <a:blip r:embed="rId3"/>
              <a:stretch>
                <a:fillRect l="-5504" r="-5504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5400000">
            <a:off x="13682173" y="2023532"/>
            <a:ext cx="3794072" cy="5098655"/>
            <a:chOff x="0" y="0"/>
            <a:chExt cx="3663950" cy="4923790"/>
          </a:xfrm>
        </p:grpSpPr>
        <p:sp>
          <p:nvSpPr>
            <p:cNvPr id="11" name="Freeform 11"/>
            <p:cNvSpPr/>
            <p:nvPr/>
          </p:nvSpPr>
          <p:spPr>
            <a:xfrm rot="-5400000">
              <a:off x="-597535" y="661035"/>
              <a:ext cx="4859020" cy="3600450"/>
            </a:xfrm>
            <a:custGeom>
              <a:avLst/>
              <a:gdLst/>
              <a:ahLst/>
              <a:cxnLst/>
              <a:rect l="l" t="t" r="r" b="b"/>
              <a:pathLst>
                <a:path w="4859020" h="3600450">
                  <a:moveTo>
                    <a:pt x="359410" y="3600450"/>
                  </a:moveTo>
                  <a:cubicBezTo>
                    <a:pt x="160020" y="3600450"/>
                    <a:pt x="0" y="3439160"/>
                    <a:pt x="0" y="324104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4499610" y="0"/>
                  </a:lnTo>
                  <a:cubicBezTo>
                    <a:pt x="4699000" y="0"/>
                    <a:pt x="4859020" y="161290"/>
                    <a:pt x="4859020" y="359410"/>
                  </a:cubicBezTo>
                  <a:lnTo>
                    <a:pt x="4859020" y="3239770"/>
                  </a:lnTo>
                  <a:cubicBezTo>
                    <a:pt x="4859020" y="3439160"/>
                    <a:pt x="4697730" y="3599180"/>
                    <a:pt x="4499610" y="3599180"/>
                  </a:cubicBezTo>
                  <a:lnTo>
                    <a:pt x="359410" y="3600450"/>
                  </a:lnTo>
                  <a:close/>
                </a:path>
              </a:pathLst>
            </a:custGeom>
            <a:blipFill>
              <a:blip r:embed="rId4"/>
              <a:stretch>
                <a:fillRect l="-5544" r="-5544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170473" y="523824"/>
            <a:ext cx="11841909" cy="58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2"/>
              </a:lnSpc>
            </a:pPr>
            <a:r>
              <a:rPr lang="en-US" sz="3372">
                <a:solidFill>
                  <a:srgbClr val="23201D"/>
                </a:solidFill>
                <a:latin typeface="Aileron Bold"/>
              </a:rPr>
              <a:t>METROHUB - METRÔSP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35375" y="7959725"/>
            <a:ext cx="7046218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3201D"/>
                </a:solidFill>
                <a:latin typeface="Aileron Italics"/>
              </a:rPr>
              <a:t> Sistema de telemetria de consumo ;</a:t>
            </a: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3201D"/>
                </a:solidFill>
                <a:latin typeface="Aileron Italics"/>
              </a:rPr>
              <a:t>Detecção de vazamento aplicado às linhas 1-Azul, 2-Verde e 3-Vermelha; </a:t>
            </a: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3201D"/>
                </a:solidFill>
                <a:latin typeface="Aileron Italics"/>
              </a:rPr>
              <a:t>Aproveitamento de água de infiltração;</a:t>
            </a:r>
          </a:p>
        </p:txBody>
      </p:sp>
      <p:sp>
        <p:nvSpPr>
          <p:cNvPr id="16" name="Freeform 16"/>
          <p:cNvSpPr/>
          <p:nvPr/>
        </p:nvSpPr>
        <p:spPr>
          <a:xfrm>
            <a:off x="211367" y="325565"/>
            <a:ext cx="1634666" cy="1029525"/>
          </a:xfrm>
          <a:custGeom>
            <a:avLst/>
            <a:gdLst/>
            <a:ahLst/>
            <a:cxnLst/>
            <a:rect l="l" t="t" r="r" b="b"/>
            <a:pathLst>
              <a:path w="1634666" h="1029525">
                <a:moveTo>
                  <a:pt x="0" y="0"/>
                </a:moveTo>
                <a:lnTo>
                  <a:pt x="1634666" y="0"/>
                </a:lnTo>
                <a:lnTo>
                  <a:pt x="1634666" y="1029525"/>
                </a:lnTo>
                <a:lnTo>
                  <a:pt x="0" y="1029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2381079" y="3658531"/>
            <a:ext cx="10313956" cy="109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23201D"/>
                </a:solidFill>
                <a:latin typeface="Aileron"/>
              </a:rPr>
              <a:t>Centro de Inovação Tecnológica dedicado à pesquisa, desenvolvimento e capacitação de profissionais;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22992" y="6987202"/>
            <a:ext cx="7046218" cy="82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23201D"/>
                </a:solidFill>
                <a:latin typeface="Open Sans Bold"/>
              </a:rPr>
              <a:t>Projetos P&amp;DI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2A48C2C7-78F3-B687-7A0D-D341B7ADAE66}"/>
              </a:ext>
            </a:extLst>
          </p:cNvPr>
          <p:cNvSpPr txBox="1"/>
          <p:nvPr/>
        </p:nvSpPr>
        <p:spPr>
          <a:xfrm rot="-5400000">
            <a:off x="-943111" y="7841093"/>
            <a:ext cx="3886474" cy="472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82"/>
              </a:lnSpc>
            </a:pPr>
            <a:r>
              <a:rPr lang="en-US" sz="2772" dirty="0">
                <a:solidFill>
                  <a:schemeClr val="bg1">
                    <a:alpha val="60784"/>
                  </a:schemeClr>
                </a:solidFill>
                <a:latin typeface="Aileron Bold"/>
              </a:rPr>
              <a:t>Hub de </a:t>
            </a:r>
            <a:r>
              <a:rPr lang="en-US" sz="2772" dirty="0" err="1">
                <a:solidFill>
                  <a:schemeClr val="bg1">
                    <a:alpha val="60784"/>
                  </a:schemeClr>
                </a:solidFill>
                <a:latin typeface="Aileron Bold"/>
              </a:rPr>
              <a:t>Mobilidade</a:t>
            </a:r>
            <a:endParaRPr lang="en-US" sz="2772" dirty="0">
              <a:solidFill>
                <a:schemeClr val="bg1">
                  <a:alpha val="60784"/>
                </a:schemeClr>
              </a:solidFill>
              <a:latin typeface="Aileron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4">
            <a:extLst>
              <a:ext uri="{FF2B5EF4-FFF2-40B4-BE49-F238E27FC236}">
                <a16:creationId xmlns:a16="http://schemas.microsoft.com/office/drawing/2014/main" id="{09A9384B-ABE6-97DC-68A8-CCBF5C8180FA}"/>
              </a:ext>
            </a:extLst>
          </p:cNvPr>
          <p:cNvGrpSpPr/>
          <p:nvPr/>
        </p:nvGrpSpPr>
        <p:grpSpPr>
          <a:xfrm>
            <a:off x="2046232" y="1401812"/>
            <a:ext cx="16241768" cy="8885188"/>
            <a:chOff x="0" y="0"/>
            <a:chExt cx="4277667" cy="23401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C1980AD-57DD-58F6-57C0-F33ECB935F16}"/>
                </a:ext>
              </a:extLst>
            </p:cNvPr>
            <p:cNvSpPr/>
            <p:nvPr/>
          </p:nvSpPr>
          <p:spPr>
            <a:xfrm>
              <a:off x="0" y="0"/>
              <a:ext cx="4277668" cy="2340132"/>
            </a:xfrm>
            <a:custGeom>
              <a:avLst/>
              <a:gdLst/>
              <a:ahLst/>
              <a:cxnLst/>
              <a:rect l="l" t="t" r="r" b="b"/>
              <a:pathLst>
                <a:path w="4277668" h="2340132">
                  <a:moveTo>
                    <a:pt x="0" y="0"/>
                  </a:moveTo>
                  <a:lnTo>
                    <a:pt x="4277668" y="0"/>
                  </a:lnTo>
                  <a:lnTo>
                    <a:pt x="4277668" y="2340132"/>
                  </a:lnTo>
                  <a:lnTo>
                    <a:pt x="0" y="234013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1E7C55D0-6809-5486-2087-B74E6C9A6FE0}"/>
                </a:ext>
              </a:extLst>
            </p:cNvPr>
            <p:cNvSpPr txBox="1"/>
            <p:nvPr/>
          </p:nvSpPr>
          <p:spPr>
            <a:xfrm>
              <a:off x="0" y="-95250"/>
              <a:ext cx="4277667" cy="243538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0" y="0"/>
            <a:ext cx="2046232" cy="10287000"/>
          </a:xfrm>
          <a:custGeom>
            <a:avLst/>
            <a:gdLst/>
            <a:ahLst/>
            <a:cxnLst/>
            <a:rect l="l" t="t" r="r" b="b"/>
            <a:pathLst>
              <a:path w="2046232" h="10287000">
                <a:moveTo>
                  <a:pt x="0" y="0"/>
                </a:moveTo>
                <a:lnTo>
                  <a:pt x="2046232" y="0"/>
                </a:lnTo>
                <a:lnTo>
                  <a:pt x="20462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2046232" y="1249412"/>
            <a:ext cx="11378413" cy="152400"/>
          </a:xfrm>
          <a:prstGeom prst="rect">
            <a:avLst/>
          </a:prstGeom>
          <a:solidFill>
            <a:srgbClr val="652B87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5400000">
            <a:off x="12254285" y="2119878"/>
            <a:ext cx="4499948" cy="6047244"/>
            <a:chOff x="0" y="0"/>
            <a:chExt cx="3663950" cy="4923790"/>
          </a:xfrm>
        </p:grpSpPr>
        <p:sp>
          <p:nvSpPr>
            <p:cNvPr id="8" name="Freeform 8"/>
            <p:cNvSpPr/>
            <p:nvPr/>
          </p:nvSpPr>
          <p:spPr>
            <a:xfrm rot="-5400000">
              <a:off x="-597535" y="661035"/>
              <a:ext cx="4859020" cy="3600450"/>
            </a:xfrm>
            <a:custGeom>
              <a:avLst/>
              <a:gdLst/>
              <a:ahLst/>
              <a:cxnLst/>
              <a:rect l="l" t="t" r="r" b="b"/>
              <a:pathLst>
                <a:path w="4859020" h="3600450">
                  <a:moveTo>
                    <a:pt x="359410" y="3600450"/>
                  </a:moveTo>
                  <a:cubicBezTo>
                    <a:pt x="160020" y="3600450"/>
                    <a:pt x="0" y="3439160"/>
                    <a:pt x="0" y="324104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4499610" y="0"/>
                  </a:lnTo>
                  <a:cubicBezTo>
                    <a:pt x="4699000" y="0"/>
                    <a:pt x="4859020" y="161290"/>
                    <a:pt x="4859020" y="359410"/>
                  </a:cubicBezTo>
                  <a:lnTo>
                    <a:pt x="4859020" y="3239770"/>
                  </a:lnTo>
                  <a:cubicBezTo>
                    <a:pt x="4859020" y="3439160"/>
                    <a:pt x="4697730" y="3599180"/>
                    <a:pt x="4499610" y="3599180"/>
                  </a:cubicBezTo>
                  <a:lnTo>
                    <a:pt x="359410" y="3600450"/>
                  </a:lnTo>
                  <a:close/>
                </a:path>
              </a:pathLst>
            </a:custGeom>
            <a:blipFill>
              <a:blip r:embed="rId3"/>
              <a:stretch>
                <a:fillRect l="-15818" r="-1581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9563694" y="1617904"/>
            <a:ext cx="2221652" cy="13706723"/>
            <a:chOff x="0" y="0"/>
            <a:chExt cx="660400" cy="407440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4074409"/>
            </a:xfrm>
            <a:custGeom>
              <a:avLst/>
              <a:gdLst/>
              <a:ahLst/>
              <a:cxnLst/>
              <a:rect l="l" t="t" r="r" b="b"/>
              <a:pathLst>
                <a:path w="660400" h="4074409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00952"/>
                  </a:cubicBezTo>
                  <a:lnTo>
                    <a:pt x="660400" y="4074409"/>
                  </a:lnTo>
                  <a:lnTo>
                    <a:pt x="0" y="4074409"/>
                  </a:lnTo>
                  <a:lnTo>
                    <a:pt x="0" y="40367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DBD8C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1750"/>
              <a:ext cx="660400" cy="4042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830216" y="7360439"/>
            <a:ext cx="2221652" cy="222165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11538" b="-11538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Freeform 16"/>
          <p:cNvSpPr/>
          <p:nvPr/>
        </p:nvSpPr>
        <p:spPr>
          <a:xfrm>
            <a:off x="211367" y="325565"/>
            <a:ext cx="1634666" cy="1029525"/>
          </a:xfrm>
          <a:custGeom>
            <a:avLst/>
            <a:gdLst/>
            <a:ahLst/>
            <a:cxnLst/>
            <a:rect l="l" t="t" r="r" b="b"/>
            <a:pathLst>
              <a:path w="1634666" h="1029525">
                <a:moveTo>
                  <a:pt x="0" y="0"/>
                </a:moveTo>
                <a:lnTo>
                  <a:pt x="1634666" y="0"/>
                </a:lnTo>
                <a:lnTo>
                  <a:pt x="1634666" y="1029525"/>
                </a:lnTo>
                <a:lnTo>
                  <a:pt x="0" y="1029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2405085" y="2918875"/>
            <a:ext cx="1177492" cy="1158358"/>
          </a:xfrm>
          <a:custGeom>
            <a:avLst/>
            <a:gdLst/>
            <a:ahLst/>
            <a:cxnLst/>
            <a:rect l="l" t="t" r="r" b="b"/>
            <a:pathLst>
              <a:path w="1177492" h="1158358">
                <a:moveTo>
                  <a:pt x="0" y="0"/>
                </a:moveTo>
                <a:lnTo>
                  <a:pt x="1177492" y="0"/>
                </a:lnTo>
                <a:lnTo>
                  <a:pt x="1177492" y="1158357"/>
                </a:lnTo>
                <a:lnTo>
                  <a:pt x="0" y="11583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TextBox 18"/>
          <p:cNvSpPr txBox="1"/>
          <p:nvPr/>
        </p:nvSpPr>
        <p:spPr>
          <a:xfrm>
            <a:off x="2170473" y="523824"/>
            <a:ext cx="11841909" cy="1171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2"/>
              </a:lnSpc>
            </a:pPr>
            <a:r>
              <a:rPr lang="en-US" sz="3372">
                <a:solidFill>
                  <a:srgbClr val="23201D"/>
                </a:solidFill>
                <a:latin typeface="Aileron Bold"/>
              </a:rPr>
              <a:t>Visitas de gestores ligados à mobilidade de SP</a:t>
            </a:r>
          </a:p>
          <a:p>
            <a:pPr algn="l">
              <a:lnSpc>
                <a:spcPts val="4722"/>
              </a:lnSpc>
            </a:pPr>
            <a:endParaRPr lang="en-US" sz="3372">
              <a:solidFill>
                <a:srgbClr val="23201D"/>
              </a:solidFill>
              <a:latin typeface="Aileron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051868" y="8989060"/>
            <a:ext cx="11681811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23201D"/>
                </a:solidFill>
                <a:latin typeface="Open Sans Italics"/>
              </a:rPr>
              <a:t>Secretário estadual de Transportes Metropolitanos, Marco Antonio Assalve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45758" y="7550939"/>
            <a:ext cx="11600534" cy="136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23201D"/>
                </a:solidFill>
                <a:latin typeface="Open Sans Bold"/>
              </a:rPr>
              <a:t>“Sempre buscamos utilizar a tecnologia para melhor atender o nosso cliente, que é a população. Ficamos impressionados positivamente com algumas soluções que estão sendo desenvolvidas.”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405085" y="4153432"/>
            <a:ext cx="9075552" cy="262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23201D"/>
                </a:solidFill>
                <a:latin typeface="Aileron"/>
              </a:rPr>
              <a:t>Estiveram presentes o secretário estadual de Transportes Metropolitanos, </a:t>
            </a:r>
            <a:r>
              <a:rPr lang="en-US" sz="2500">
                <a:solidFill>
                  <a:srgbClr val="23201D"/>
                </a:solidFill>
                <a:latin typeface="Aileron Bold"/>
              </a:rPr>
              <a:t>Marco Antonio Assalve</a:t>
            </a:r>
            <a:r>
              <a:rPr lang="en-US" sz="2500">
                <a:solidFill>
                  <a:srgbClr val="23201D"/>
                </a:solidFill>
                <a:latin typeface="Aileron"/>
              </a:rPr>
              <a:t>, e os presidentes do Metrô SP, </a:t>
            </a:r>
            <a:r>
              <a:rPr lang="en-US" sz="2500">
                <a:solidFill>
                  <a:srgbClr val="23201D"/>
                </a:solidFill>
                <a:latin typeface="Aileron Bold"/>
              </a:rPr>
              <a:t>Júlio Castiglioni</a:t>
            </a:r>
            <a:r>
              <a:rPr lang="en-US" sz="2500">
                <a:solidFill>
                  <a:srgbClr val="23201D"/>
                </a:solidFill>
                <a:latin typeface="Aileron"/>
              </a:rPr>
              <a:t>, da CPTM (Companhia Paulista de Trens Metropolitanos),</a:t>
            </a:r>
            <a:r>
              <a:rPr lang="en-US" sz="2500">
                <a:solidFill>
                  <a:srgbClr val="23201D"/>
                </a:solidFill>
                <a:latin typeface="Aileron Bold"/>
              </a:rPr>
              <a:t> Pedro Tegon Moro</a:t>
            </a:r>
            <a:r>
              <a:rPr lang="en-US" sz="2500">
                <a:solidFill>
                  <a:srgbClr val="23201D"/>
                </a:solidFill>
                <a:latin typeface="Aileron"/>
              </a:rPr>
              <a:t>, e da EMTU (Empresa Metropolitana de Transportes Urbanos de São Paulo), </a:t>
            </a:r>
            <a:r>
              <a:rPr lang="en-US" sz="2500">
                <a:solidFill>
                  <a:srgbClr val="23201D"/>
                </a:solidFill>
                <a:latin typeface="Aileron Bold"/>
              </a:rPr>
              <a:t>Francisco Eiji Wakebe</a:t>
            </a:r>
            <a:r>
              <a:rPr lang="en-US" sz="2500">
                <a:solidFill>
                  <a:srgbClr val="23201D"/>
                </a:solidFill>
                <a:latin typeface="Aileron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97359" y="3190137"/>
            <a:ext cx="4777641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201D"/>
                </a:solidFill>
                <a:latin typeface="Open Sans Bold"/>
              </a:rPr>
              <a:t>Visita </a:t>
            </a:r>
            <a:r>
              <a:rPr lang="en-US" sz="5199" dirty="0" err="1">
                <a:solidFill>
                  <a:srgbClr val="23201D"/>
                </a:solidFill>
                <a:latin typeface="Open Sans Bold"/>
              </a:rPr>
              <a:t>ao</a:t>
            </a:r>
            <a:r>
              <a:rPr lang="en-US" sz="5199" dirty="0">
                <a:solidFill>
                  <a:srgbClr val="23201D"/>
                </a:solidFill>
                <a:latin typeface="Open Sans Bold"/>
              </a:rPr>
              <a:t> PIT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90F239FC-C38C-0CC1-F7CE-AE55180DAD72}"/>
              </a:ext>
            </a:extLst>
          </p:cNvPr>
          <p:cNvSpPr txBox="1"/>
          <p:nvPr/>
        </p:nvSpPr>
        <p:spPr>
          <a:xfrm rot="-5400000">
            <a:off x="-943111" y="7841093"/>
            <a:ext cx="3886474" cy="472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82"/>
              </a:lnSpc>
            </a:pPr>
            <a:r>
              <a:rPr lang="en-US" sz="2772" dirty="0">
                <a:solidFill>
                  <a:schemeClr val="bg1">
                    <a:alpha val="60784"/>
                  </a:schemeClr>
                </a:solidFill>
                <a:latin typeface="Aileron Bold"/>
              </a:rPr>
              <a:t>Hub de </a:t>
            </a:r>
            <a:r>
              <a:rPr lang="en-US" sz="2772" dirty="0" err="1">
                <a:solidFill>
                  <a:schemeClr val="bg1">
                    <a:alpha val="60784"/>
                  </a:schemeClr>
                </a:solidFill>
                <a:latin typeface="Aileron Bold"/>
              </a:rPr>
              <a:t>Mobilidade</a:t>
            </a:r>
            <a:endParaRPr lang="en-US" sz="2772" dirty="0">
              <a:solidFill>
                <a:schemeClr val="bg1">
                  <a:alpha val="60784"/>
                </a:schemeClr>
              </a:solidFill>
              <a:latin typeface="Aileron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>
            <a:extLst>
              <a:ext uri="{FF2B5EF4-FFF2-40B4-BE49-F238E27FC236}">
                <a16:creationId xmlns:a16="http://schemas.microsoft.com/office/drawing/2014/main" id="{2258C3C0-D719-04BD-686F-08DE528FE741}"/>
              </a:ext>
            </a:extLst>
          </p:cNvPr>
          <p:cNvGrpSpPr/>
          <p:nvPr/>
        </p:nvGrpSpPr>
        <p:grpSpPr>
          <a:xfrm>
            <a:off x="2046232" y="1401812"/>
            <a:ext cx="16241768" cy="8885188"/>
            <a:chOff x="0" y="0"/>
            <a:chExt cx="4277667" cy="23401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A16E4958-34E2-D654-2974-9766F8A64CC1}"/>
                </a:ext>
              </a:extLst>
            </p:cNvPr>
            <p:cNvSpPr/>
            <p:nvPr/>
          </p:nvSpPr>
          <p:spPr>
            <a:xfrm>
              <a:off x="0" y="0"/>
              <a:ext cx="4277668" cy="2340132"/>
            </a:xfrm>
            <a:custGeom>
              <a:avLst/>
              <a:gdLst/>
              <a:ahLst/>
              <a:cxnLst/>
              <a:rect l="l" t="t" r="r" b="b"/>
              <a:pathLst>
                <a:path w="4277668" h="2340132">
                  <a:moveTo>
                    <a:pt x="0" y="0"/>
                  </a:moveTo>
                  <a:lnTo>
                    <a:pt x="4277668" y="0"/>
                  </a:lnTo>
                  <a:lnTo>
                    <a:pt x="4277668" y="2340132"/>
                  </a:lnTo>
                  <a:lnTo>
                    <a:pt x="0" y="234013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24377F72-43CA-4E73-25AB-D26615584250}"/>
                </a:ext>
              </a:extLst>
            </p:cNvPr>
            <p:cNvSpPr txBox="1"/>
            <p:nvPr/>
          </p:nvSpPr>
          <p:spPr>
            <a:xfrm>
              <a:off x="0" y="-95250"/>
              <a:ext cx="4277667" cy="243538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2046232" cy="10287000"/>
          </a:xfrm>
          <a:custGeom>
            <a:avLst/>
            <a:gdLst/>
            <a:ahLst/>
            <a:cxnLst/>
            <a:rect l="l" t="t" r="r" b="b"/>
            <a:pathLst>
              <a:path w="2046232" h="10287000">
                <a:moveTo>
                  <a:pt x="0" y="0"/>
                </a:moveTo>
                <a:lnTo>
                  <a:pt x="2046232" y="0"/>
                </a:lnTo>
                <a:lnTo>
                  <a:pt x="20462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>
            <a:off x="2046232" y="1249412"/>
            <a:ext cx="8705850" cy="152400"/>
          </a:xfrm>
          <a:prstGeom prst="rect">
            <a:avLst/>
          </a:prstGeom>
          <a:solidFill>
            <a:srgbClr val="652B87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5400000">
            <a:off x="13903857" y="983808"/>
            <a:ext cx="3220809" cy="4328277"/>
            <a:chOff x="0" y="0"/>
            <a:chExt cx="3663950" cy="4923790"/>
          </a:xfrm>
        </p:grpSpPr>
        <p:sp>
          <p:nvSpPr>
            <p:cNvPr id="8" name="Freeform 8"/>
            <p:cNvSpPr/>
            <p:nvPr/>
          </p:nvSpPr>
          <p:spPr>
            <a:xfrm rot="-5400000">
              <a:off x="-597535" y="661035"/>
              <a:ext cx="4859020" cy="3600450"/>
            </a:xfrm>
            <a:custGeom>
              <a:avLst/>
              <a:gdLst/>
              <a:ahLst/>
              <a:cxnLst/>
              <a:rect l="l" t="t" r="r" b="b"/>
              <a:pathLst>
                <a:path w="4859020" h="3600450">
                  <a:moveTo>
                    <a:pt x="359410" y="3600450"/>
                  </a:moveTo>
                  <a:cubicBezTo>
                    <a:pt x="160020" y="3600450"/>
                    <a:pt x="0" y="3439160"/>
                    <a:pt x="0" y="324104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4499610" y="0"/>
                  </a:lnTo>
                  <a:cubicBezTo>
                    <a:pt x="4699000" y="0"/>
                    <a:pt x="4859020" y="161290"/>
                    <a:pt x="4859020" y="359410"/>
                  </a:cubicBezTo>
                  <a:lnTo>
                    <a:pt x="4859020" y="3239770"/>
                  </a:lnTo>
                  <a:cubicBezTo>
                    <a:pt x="4859020" y="3439160"/>
                    <a:pt x="4697730" y="3599180"/>
                    <a:pt x="4499610" y="3599180"/>
                  </a:cubicBezTo>
                  <a:lnTo>
                    <a:pt x="359410" y="3600450"/>
                  </a:lnTo>
                  <a:close/>
                </a:path>
              </a:pathLst>
            </a:custGeom>
            <a:blipFill>
              <a:blip r:embed="rId3"/>
              <a:stretch>
                <a:fillRect l="-15799" r="-1579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5400000">
            <a:off x="2845609" y="3286361"/>
            <a:ext cx="3329264" cy="4474023"/>
            <a:chOff x="0" y="0"/>
            <a:chExt cx="3663950" cy="4923790"/>
          </a:xfrm>
        </p:grpSpPr>
        <p:sp>
          <p:nvSpPr>
            <p:cNvPr id="11" name="Freeform 11"/>
            <p:cNvSpPr/>
            <p:nvPr/>
          </p:nvSpPr>
          <p:spPr>
            <a:xfrm rot="-5400000">
              <a:off x="-597535" y="661035"/>
              <a:ext cx="4859020" cy="3600450"/>
            </a:xfrm>
            <a:custGeom>
              <a:avLst/>
              <a:gdLst/>
              <a:ahLst/>
              <a:cxnLst/>
              <a:rect l="l" t="t" r="r" b="b"/>
              <a:pathLst>
                <a:path w="4859020" h="3600450">
                  <a:moveTo>
                    <a:pt x="359410" y="3600450"/>
                  </a:moveTo>
                  <a:cubicBezTo>
                    <a:pt x="160020" y="3600450"/>
                    <a:pt x="0" y="3439160"/>
                    <a:pt x="0" y="324104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4499610" y="0"/>
                  </a:lnTo>
                  <a:cubicBezTo>
                    <a:pt x="4699000" y="0"/>
                    <a:pt x="4859020" y="161290"/>
                    <a:pt x="4859020" y="359410"/>
                  </a:cubicBezTo>
                  <a:lnTo>
                    <a:pt x="4859020" y="3239770"/>
                  </a:lnTo>
                  <a:cubicBezTo>
                    <a:pt x="4859020" y="3439160"/>
                    <a:pt x="4697730" y="3599180"/>
                    <a:pt x="4499610" y="3599180"/>
                  </a:cubicBezTo>
                  <a:lnTo>
                    <a:pt x="359410" y="3600450"/>
                  </a:lnTo>
                  <a:close/>
                </a:path>
              </a:pathLst>
            </a:custGeom>
            <a:blipFill>
              <a:blip r:embed="rId4"/>
              <a:stretch>
                <a:fillRect l="-54678" b="-1747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890127" y="1775250"/>
            <a:ext cx="1341811" cy="1372697"/>
          </a:xfrm>
          <a:custGeom>
            <a:avLst/>
            <a:gdLst/>
            <a:ahLst/>
            <a:cxnLst/>
            <a:rect l="l" t="t" r="r" b="b"/>
            <a:pathLst>
              <a:path w="1341811" h="1372697">
                <a:moveTo>
                  <a:pt x="0" y="0"/>
                </a:moveTo>
                <a:lnTo>
                  <a:pt x="1341811" y="0"/>
                </a:lnTo>
                <a:lnTo>
                  <a:pt x="1341811" y="1372697"/>
                </a:lnTo>
                <a:lnTo>
                  <a:pt x="0" y="13726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6871077" y="4573845"/>
            <a:ext cx="1324566" cy="1322910"/>
          </a:xfrm>
          <a:custGeom>
            <a:avLst/>
            <a:gdLst/>
            <a:ahLst/>
            <a:cxnLst/>
            <a:rect l="l" t="t" r="r" b="b"/>
            <a:pathLst>
              <a:path w="1324566" h="1322910">
                <a:moveTo>
                  <a:pt x="0" y="0"/>
                </a:moveTo>
                <a:lnTo>
                  <a:pt x="1324566" y="0"/>
                </a:lnTo>
                <a:lnTo>
                  <a:pt x="1324566" y="1322910"/>
                </a:lnTo>
                <a:lnTo>
                  <a:pt x="0" y="1322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3922503" y="6178247"/>
            <a:ext cx="3329264" cy="4474023"/>
            <a:chOff x="0" y="0"/>
            <a:chExt cx="3663950" cy="4923790"/>
          </a:xfrm>
        </p:grpSpPr>
        <p:sp>
          <p:nvSpPr>
            <p:cNvPr id="16" name="Freeform 16"/>
            <p:cNvSpPr/>
            <p:nvPr/>
          </p:nvSpPr>
          <p:spPr>
            <a:xfrm rot="-5400000">
              <a:off x="-597535" y="661035"/>
              <a:ext cx="4859020" cy="3600450"/>
            </a:xfrm>
            <a:custGeom>
              <a:avLst/>
              <a:gdLst/>
              <a:ahLst/>
              <a:cxnLst/>
              <a:rect l="l" t="t" r="r" b="b"/>
              <a:pathLst>
                <a:path w="4859020" h="3600450">
                  <a:moveTo>
                    <a:pt x="359410" y="3600450"/>
                  </a:moveTo>
                  <a:cubicBezTo>
                    <a:pt x="160020" y="3600450"/>
                    <a:pt x="0" y="3439160"/>
                    <a:pt x="0" y="324104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4499610" y="0"/>
                  </a:lnTo>
                  <a:cubicBezTo>
                    <a:pt x="4699000" y="0"/>
                    <a:pt x="4859020" y="161290"/>
                    <a:pt x="4859020" y="359410"/>
                  </a:cubicBezTo>
                  <a:lnTo>
                    <a:pt x="4859020" y="3239770"/>
                  </a:lnTo>
                  <a:cubicBezTo>
                    <a:pt x="4859020" y="3439160"/>
                    <a:pt x="4697730" y="3599180"/>
                    <a:pt x="4499610" y="3599180"/>
                  </a:cubicBezTo>
                  <a:lnTo>
                    <a:pt x="359410" y="3600450"/>
                  </a:lnTo>
                  <a:close/>
                </a:path>
              </a:pathLst>
            </a:custGeom>
            <a:blipFill>
              <a:blip r:embed="rId9"/>
              <a:stretch>
                <a:fillRect l="-5573" r="-557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" name="Freeform 18"/>
          <p:cNvSpPr/>
          <p:nvPr/>
        </p:nvSpPr>
        <p:spPr>
          <a:xfrm>
            <a:off x="6711596" y="7511855"/>
            <a:ext cx="1337344" cy="1133399"/>
          </a:xfrm>
          <a:custGeom>
            <a:avLst/>
            <a:gdLst/>
            <a:ahLst/>
            <a:cxnLst/>
            <a:rect l="l" t="t" r="r" b="b"/>
            <a:pathLst>
              <a:path w="1337344" h="1133399">
                <a:moveTo>
                  <a:pt x="0" y="0"/>
                </a:moveTo>
                <a:lnTo>
                  <a:pt x="1337344" y="0"/>
                </a:lnTo>
                <a:lnTo>
                  <a:pt x="1337344" y="1133399"/>
                </a:lnTo>
                <a:lnTo>
                  <a:pt x="0" y="11333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211367" y="325565"/>
            <a:ext cx="1634666" cy="1029525"/>
          </a:xfrm>
          <a:custGeom>
            <a:avLst/>
            <a:gdLst/>
            <a:ahLst/>
            <a:cxnLst/>
            <a:rect l="l" t="t" r="r" b="b"/>
            <a:pathLst>
              <a:path w="1634666" h="1029525">
                <a:moveTo>
                  <a:pt x="0" y="0"/>
                </a:moveTo>
                <a:lnTo>
                  <a:pt x="1634666" y="0"/>
                </a:lnTo>
                <a:lnTo>
                  <a:pt x="1634666" y="1029525"/>
                </a:lnTo>
                <a:lnTo>
                  <a:pt x="0" y="10295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TextBox 21"/>
          <p:cNvSpPr txBox="1"/>
          <p:nvPr/>
        </p:nvSpPr>
        <p:spPr>
          <a:xfrm>
            <a:off x="2170473" y="340314"/>
            <a:ext cx="10524448" cy="58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2"/>
              </a:lnSpc>
            </a:pPr>
            <a:r>
              <a:rPr lang="en-US" sz="3372">
                <a:solidFill>
                  <a:srgbClr val="23201D"/>
                </a:solidFill>
                <a:latin typeface="Aileron Bold"/>
              </a:rPr>
              <a:t>Workshops e Eventos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644291" y="2036593"/>
            <a:ext cx="4388729" cy="2233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8"/>
              </a:lnSpc>
              <a:spcBef>
                <a:spcPct val="0"/>
              </a:spcBef>
            </a:pPr>
            <a:r>
              <a:rPr lang="en-US" sz="3184" u="none" strike="noStrike">
                <a:solidFill>
                  <a:srgbClr val="23201D"/>
                </a:solidFill>
                <a:latin typeface="Aileron Bold"/>
              </a:rPr>
              <a:t>Workshop de Design Sprint em Mobilidade Urbana</a:t>
            </a:r>
          </a:p>
          <a:p>
            <a:pPr marL="0" lvl="0" indent="0" algn="l">
              <a:lnSpc>
                <a:spcPts val="4458"/>
              </a:lnSpc>
              <a:spcBef>
                <a:spcPct val="0"/>
              </a:spcBef>
            </a:pPr>
            <a:endParaRPr lang="en-US" sz="3184" u="none" strike="noStrike">
              <a:solidFill>
                <a:srgbClr val="23201D"/>
              </a:solidFill>
              <a:latin typeface="Aileron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403388" y="4830801"/>
            <a:ext cx="4629632" cy="1671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8"/>
              </a:lnSpc>
            </a:pPr>
            <a:r>
              <a:rPr lang="en-US" sz="3184">
                <a:solidFill>
                  <a:srgbClr val="23201D"/>
                </a:solidFill>
                <a:latin typeface="Aileron Bold"/>
              </a:rPr>
              <a:t>PITCH DAY em parceria com o Metrô SP</a:t>
            </a:r>
          </a:p>
          <a:p>
            <a:pPr algn="l">
              <a:lnSpc>
                <a:spcPts val="4458"/>
              </a:lnSpc>
            </a:pPr>
            <a:endParaRPr lang="en-US" sz="3184">
              <a:solidFill>
                <a:srgbClr val="23201D"/>
              </a:solidFill>
              <a:latin typeface="Aileron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468040" y="7649921"/>
            <a:ext cx="4462983" cy="110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8"/>
              </a:lnSpc>
            </a:pPr>
            <a:r>
              <a:rPr lang="en-US" sz="3184">
                <a:solidFill>
                  <a:srgbClr val="23201D"/>
                </a:solidFill>
                <a:latin typeface="Aileron Bold"/>
              </a:rPr>
              <a:t>Primeiro encontro do hub de mobilidade 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80A51D73-59F4-0D6A-B959-734935FBC8F9}"/>
              </a:ext>
            </a:extLst>
          </p:cNvPr>
          <p:cNvSpPr txBox="1"/>
          <p:nvPr/>
        </p:nvSpPr>
        <p:spPr>
          <a:xfrm rot="-5400000">
            <a:off x="-943111" y="7841093"/>
            <a:ext cx="3886474" cy="472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82"/>
              </a:lnSpc>
            </a:pPr>
            <a:r>
              <a:rPr lang="en-US" sz="2772" dirty="0">
                <a:solidFill>
                  <a:schemeClr val="bg1">
                    <a:alpha val="60784"/>
                  </a:schemeClr>
                </a:solidFill>
                <a:latin typeface="Aileron Bold"/>
              </a:rPr>
              <a:t>Hub de </a:t>
            </a:r>
            <a:r>
              <a:rPr lang="en-US" sz="2772" dirty="0" err="1">
                <a:solidFill>
                  <a:schemeClr val="bg1">
                    <a:alpha val="60784"/>
                  </a:schemeClr>
                </a:solidFill>
                <a:latin typeface="Aileron Bold"/>
              </a:rPr>
              <a:t>Mobilidade</a:t>
            </a:r>
            <a:endParaRPr lang="en-US" sz="2772" dirty="0">
              <a:solidFill>
                <a:schemeClr val="bg1">
                  <a:alpha val="60784"/>
                </a:schemeClr>
              </a:solidFill>
              <a:latin typeface="Aileron Bold"/>
            </a:endParaR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288000" cy="10285172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914400" y="7754112"/>
            <a:ext cx="16459200" cy="253288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pt-BR" sz="2528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037A94-689E-6F49-ADE0-AE34E81C6EDC}"/>
              </a:ext>
            </a:extLst>
          </p:cNvPr>
          <p:cNvSpPr txBox="1"/>
          <p:nvPr/>
        </p:nvSpPr>
        <p:spPr>
          <a:xfrm>
            <a:off x="9601208" y="8194139"/>
            <a:ext cx="3221154" cy="10156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pt-BR" sz="3000">
                <a:solidFill>
                  <a:srgbClr val="0070C0"/>
                </a:solidFill>
                <a:latin charset="0" panose="02000000000000000000" pitchFamily="2" typeface="Roboto"/>
                <a:ea charset="0" panose="02000000000000000000" pitchFamily="2" typeface="Roboto"/>
                <a:cs charset="0" panose="02000000000000000000" pitchFamily="2" typeface="Roboto Medium"/>
              </a:rPr>
              <a:t>HUB de Mobilidade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9CFF859C-4182-F141-AC54-9B2A60E558F6}"/>
              </a:ext>
            </a:extLst>
          </p:cNvPr>
          <p:cNvCxnSpPr>
            <a:cxnSpLocks/>
          </p:cNvCxnSpPr>
          <p:nvPr/>
        </p:nvCxnSpPr>
        <p:spPr>
          <a:xfrm flipV="1">
            <a:off x="13226588" y="8236622"/>
            <a:ext cx="0" cy="231099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EB405C0-8AE5-CC42-BCA7-0C277963B37B}"/>
              </a:ext>
            </a:extLst>
          </p:cNvPr>
          <p:cNvSpPr txBox="1"/>
          <p:nvPr/>
        </p:nvSpPr>
        <p:spPr>
          <a:xfrm>
            <a:off x="13550001" y="8213669"/>
            <a:ext cx="4106802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2400">
                <a:solidFill>
                  <a:schemeClr val="tx1">
                    <a:lumMod val="50000"/>
                    <a:lumOff val="50000"/>
                  </a:schemeClr>
                </a:solidFill>
                <a:latin charset="0" typeface="Roboto Light"/>
                <a:ea charset="0" typeface="Roboto Light"/>
                <a:cs charset="0" typeface="Roboto Light"/>
              </a:rPr>
              <a:t>Desenvolvimento de Novos Negócios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5C2F439-47C3-484C-B551-E000336CFA1F}"/>
              </a:ext>
            </a:extLst>
          </p:cNvPr>
          <p:cNvSpPr txBox="1"/>
          <p:nvPr/>
        </p:nvSpPr>
        <p:spPr>
          <a:xfrm>
            <a:off x="13550002" y="9090831"/>
            <a:ext cx="3434525" cy="41549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2100">
                <a:solidFill>
                  <a:schemeClr val="tx1">
                    <a:lumMod val="50000"/>
                    <a:lumOff val="50000"/>
                  </a:schemeClr>
                </a:solidFill>
                <a:latin charset="0" typeface="Roboto Medium"/>
                <a:ea charset="0" typeface="Roboto Medium"/>
                <a:cs charset="0" typeface="Roboto Medium"/>
              </a:rPr>
              <a:t>2024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731E8C9-8EB0-4D48-898E-BC454ECA8C73}"/>
              </a:ext>
            </a:extLst>
          </p:cNvPr>
          <p:cNvSpPr txBox="1"/>
          <p:nvPr/>
        </p:nvSpPr>
        <p:spPr>
          <a:xfrm>
            <a:off x="2275568" y="2852146"/>
            <a:ext cx="12371040" cy="6140142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b="1" dirty="0" lang="pt-BR" sz="9900">
                <a:solidFill>
                  <a:srgbClr val="002060"/>
                </a:solidFill>
                <a:latin charset="0" typeface="Roboto Light"/>
                <a:ea charset="0" typeface="Roboto Light"/>
                <a:cs charset="0" typeface="Roboto Light"/>
              </a:rPr>
              <a:t>Obrigado!</a:t>
            </a:r>
          </a:p>
          <a:p>
            <a:endParaRPr b="1" dirty="0" lang="pt-BR" sz="9900">
              <a:solidFill>
                <a:srgbClr val="002060"/>
              </a:solidFill>
              <a:latin charset="0" typeface="Roboto Light"/>
              <a:ea charset="0" typeface="Roboto Light"/>
              <a:cs charset="0" typeface="Roboto Light"/>
            </a:endParaRPr>
          </a:p>
          <a:p>
            <a:endParaRPr b="1" dirty="0" lang="pt-BR" sz="9900">
              <a:solidFill>
                <a:srgbClr val="002060"/>
              </a:solidFill>
              <a:latin charset="0" typeface="Roboto Light"/>
              <a:ea charset="0" typeface="Roboto Light"/>
              <a:cs charset="0" typeface="Roboto Light"/>
            </a:endParaRPr>
          </a:p>
          <a:p>
            <a:r>
              <a:rPr b="1" dirty="0" lang="pt-BR" sz="3200">
                <a:solidFill>
                  <a:srgbClr val="002060"/>
                </a:solidFill>
                <a:latin charset="0" typeface="Roboto Light"/>
                <a:ea charset="0" typeface="Roboto Light"/>
                <a:cs charset="0" typeface="Roboto Light"/>
                <a:hlinkClick r:id="rId3"/>
              </a:rPr>
              <a:t>luiz.carvalho@pitsjc.org.br</a:t>
            </a:r>
            <a:endParaRPr b="1" dirty="0" lang="pt-BR" sz="3200">
              <a:solidFill>
                <a:srgbClr val="002060"/>
              </a:solidFill>
              <a:latin charset="0" typeface="Roboto Light"/>
              <a:ea charset="0" typeface="Roboto Light"/>
              <a:cs charset="0" typeface="Roboto Light"/>
            </a:endParaRPr>
          </a:p>
          <a:p>
            <a:r>
              <a:rPr b="1" dirty="0" lang="pt-BR" sz="3200">
                <a:solidFill>
                  <a:srgbClr val="002060"/>
                </a:solidFill>
                <a:latin charset="0" typeface="Roboto Light"/>
                <a:ea charset="0" typeface="Roboto Light"/>
                <a:cs charset="0" typeface="Roboto Light"/>
                <a:hlinkClick r:id="rId4"/>
              </a:rPr>
              <a:t>http://www.linkedin.com/in/luizfernando</a:t>
            </a:r>
            <a:r>
              <a:rPr b="1" dirty="0" lang="pt-BR" sz="3200">
                <a:solidFill>
                  <a:srgbClr val="002060"/>
                </a:solidFill>
                <a:latin charset="0" typeface="Roboto Light"/>
                <a:ea charset="0" typeface="Roboto Light"/>
                <a:cs charset="0" typeface="Roboto Light"/>
              </a:rPr>
              <a:t> </a:t>
            </a:r>
          </a:p>
          <a:p>
            <a:r>
              <a:rPr b="1" dirty="0" lang="pt-BR" sz="3200">
                <a:solidFill>
                  <a:srgbClr val="002060"/>
                </a:solidFill>
                <a:latin charset="0" typeface="Roboto Light"/>
                <a:ea charset="0" typeface="Roboto Light"/>
                <a:cs charset="0" typeface="Roboto Light"/>
              </a:rPr>
              <a:t>12 9.9250.7447  </a:t>
            </a:r>
          </a:p>
        </p:txBody>
      </p:sp>
      <p:pic>
        <p:nvPicPr>
          <p:cNvPr descr="E, mail Icon in 780 Free Vector Emoji" id="3" name="Picture 2">
            <a:extLst>
              <a:ext uri="{FF2B5EF4-FFF2-40B4-BE49-F238E27FC236}">
                <a16:creationId xmlns:a16="http://schemas.microsoft.com/office/drawing/2014/main" id="{3DEBB5F0-9605-F600-6B1C-E21DA2135513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39" y="8702643"/>
            <a:ext cx="1776336" cy="17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Emoji WhatsApp | Loja Brenda Foto Arte | Elo7 Produtos Especiais" id="4" name="Picture 4">
            <a:extLst>
              <a:ext uri="{FF2B5EF4-FFF2-40B4-BE49-F238E27FC236}">
                <a16:creationId xmlns:a16="http://schemas.microsoft.com/office/drawing/2014/main" id="{6546338F-A94C-1584-9ADD-C7559C425B1E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56" y="8915990"/>
            <a:ext cx="1080789" cy="134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linkedin&quot; Emoji - Download for free – Iconduck" id="5" name="Picture 6">
            <a:extLst>
              <a:ext uri="{FF2B5EF4-FFF2-40B4-BE49-F238E27FC236}">
                <a16:creationId xmlns:a16="http://schemas.microsoft.com/office/drawing/2014/main" id="{4DFEFEED-1325-51D5-C053-94DB700C3796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25" y="9050417"/>
            <a:ext cx="1080789" cy="10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102E8945-BC68-3AAC-0012-A47A26F87CAF}"/>
              </a:ext>
            </a:extLst>
          </p:cNvPr>
          <p:cNvGrpSpPr/>
          <p:nvPr/>
        </p:nvGrpSpPr>
        <p:grpSpPr>
          <a:xfrm>
            <a:off x="-22482" y="-2410"/>
            <a:ext cx="2275569" cy="10331972"/>
            <a:chOff x="-14988" y="-1825"/>
            <a:chExt cx="606420" cy="688798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22C385F-3893-5942-DE14-524BAD607980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796876" y="4480821"/>
              <a:ext cx="4157241" cy="593464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A34AAA6-29D1-406B-E4B7-B5B1D5ADB4B1}"/>
                </a:ext>
              </a:extLst>
            </p:cNvPr>
            <p:cNvSpPr/>
            <p:nvPr/>
          </p:nvSpPr>
          <p:spPr>
            <a:xfrm>
              <a:off x="-14988" y="-1825"/>
              <a:ext cx="606420" cy="2700757"/>
            </a:xfrm>
            <a:prstGeom prst="rect">
              <a:avLst/>
            </a:prstGeom>
            <a:solidFill>
              <a:srgbClr val="1A9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pt-BR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 lang="pt-BR" sz="4800"/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B0DBF814-44E4-967B-7EE8-05E280335758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835778" y="4458946"/>
              <a:ext cx="4248000" cy="606420"/>
            </a:xfrm>
            <a:prstGeom prst="rect">
              <a:avLst/>
            </a:prstGeom>
          </p:spPr>
        </p:pic>
      </p:grpSp>
      <p:pic>
        <p:nvPicPr>
          <p:cNvPr descr="Logotipo&#10;&#10;Descrição gerada automaticamente" id="14" name="Imagem 13">
            <a:extLst>
              <a:ext uri="{FF2B5EF4-FFF2-40B4-BE49-F238E27FC236}">
                <a16:creationId xmlns:a16="http://schemas.microsoft.com/office/drawing/2014/main" id="{8C73EE90-5A6A-0955-9AA9-4D99A35ECD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"/>
          <a:stretch/>
        </p:blipFill>
        <p:spPr>
          <a:xfrm>
            <a:off x="403472" y="9004650"/>
            <a:ext cx="1423662" cy="89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71255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10B52BB-EEBE-AF13-E182-0A4DA6C93C26}"/>
              </a:ext>
            </a:extLst>
          </p:cNvPr>
          <p:cNvGrpSpPr/>
          <p:nvPr/>
        </p:nvGrpSpPr>
        <p:grpSpPr>
          <a:xfrm>
            <a:off x="-22482" y="-2737"/>
            <a:ext cx="2275569" cy="10331972"/>
            <a:chOff x="-14988" y="-1825"/>
            <a:chExt cx="606420" cy="688798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EBC363C-5633-12D3-AABF-1D755F854110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796876" y="4480821"/>
              <a:ext cx="4157241" cy="593464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6CF32CF-1384-AEAB-C18A-9EF0208B82CF}"/>
                </a:ext>
              </a:extLst>
            </p:cNvPr>
            <p:cNvSpPr/>
            <p:nvPr/>
          </p:nvSpPr>
          <p:spPr>
            <a:xfrm>
              <a:off x="-14988" y="-1825"/>
              <a:ext cx="606420" cy="2700757"/>
            </a:xfrm>
            <a:prstGeom prst="rect">
              <a:avLst/>
            </a:prstGeom>
            <a:solidFill>
              <a:srgbClr val="1A9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pt-BR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 lang="pt-BR" sz="4800"/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BBC9C8A2-0AEA-2228-093C-1FDFE05F1D8F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835778" y="4458946"/>
              <a:ext cx="4248000" cy="606420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62A775A-BDB9-8E4A-B653-D73877889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33" y="2291786"/>
            <a:ext cx="16022667" cy="8017700"/>
          </a:xfrm>
          <a:prstGeom prst="rect">
            <a:avLst/>
          </a:prstGeom>
        </p:spPr>
      </p:pic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D03283F6-D05B-E14F-AED4-D43623067009}"/>
              </a:ext>
            </a:extLst>
          </p:cNvPr>
          <p:cNvSpPr txBox="1"/>
          <p:nvPr/>
        </p:nvSpPr>
        <p:spPr>
          <a:xfrm>
            <a:off x="2947523" y="877844"/>
            <a:ext cx="14740788" cy="55399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pt-BR" sz="3000">
                <a:solidFill>
                  <a:srgbClr val="263968"/>
                </a:solidFill>
                <a:latin charset="0" panose="02000000000000000000" pitchFamily="2" typeface="Roboto"/>
                <a:ea charset="0" panose="02000000000000000000" pitchFamily="2" typeface="Roboto"/>
                <a:cs charset="0" typeface="Roboto Black"/>
              </a:rPr>
              <a:t>Ambiente de oportunidades para desenvolvimento econômico e social</a:t>
            </a:r>
            <a:endParaRPr b="1" dirty="0" lang="pt-BR" sz="3000">
              <a:solidFill>
                <a:srgbClr val="263968"/>
              </a:solidFill>
              <a:latin charset="0" panose="02000000000000000000" pitchFamily="2" typeface="Roboto"/>
              <a:ea charset="0" panose="02000000000000000000" pitchFamily="2" typeface="Roboto"/>
              <a:cs charset="0" typeface="Roboto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57BC35-2406-3E4D-98D7-ABA2106D0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098" y="4000140"/>
            <a:ext cx="1429311" cy="142931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6CA5827-6E29-F84F-BF7D-EFC5ED2AADE7}"/>
              </a:ext>
            </a:extLst>
          </p:cNvPr>
          <p:cNvSpPr/>
          <p:nvPr/>
        </p:nvSpPr>
        <p:spPr>
          <a:xfrm>
            <a:off x="4399409" y="4000141"/>
            <a:ext cx="8124824" cy="142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t-BR" sz="270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C1FB0B1-C3DD-DE4E-8BF6-D07DAC31D9EE}"/>
              </a:ext>
            </a:extLst>
          </p:cNvPr>
          <p:cNvSpPr txBox="1"/>
          <p:nvPr/>
        </p:nvSpPr>
        <p:spPr>
          <a:xfrm>
            <a:off x="4526714" y="4074622"/>
            <a:ext cx="1782696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pt-BR" sz="7200">
                <a:solidFill>
                  <a:srgbClr val="263968"/>
                </a:solidFill>
                <a:latin charset="0" panose="02000000000000000000" pitchFamily="2" typeface="Roboto Black"/>
                <a:ea charset="0" panose="02000000000000000000" pitchFamily="2" typeface="Roboto Black"/>
                <a:cs charset="0" typeface="Roboto Black"/>
              </a:rPr>
              <a:t>9º</a:t>
            </a:r>
            <a:endParaRPr dirty="0" lang="pt-BR" sz="7200">
              <a:solidFill>
                <a:srgbClr val="263968"/>
              </a:solidFill>
              <a:latin charset="0" panose="02000000000000000000" pitchFamily="2" typeface="Roboto Black"/>
              <a:ea charset="0" panose="02000000000000000000" pitchFamily="2" typeface="Roboto Black"/>
              <a:cs charset="0" typeface="Roboto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3C8C86C0-B6E0-4742-9EE0-AD161375306E}"/>
              </a:ext>
            </a:extLst>
          </p:cNvPr>
          <p:cNvSpPr txBox="1"/>
          <p:nvPr/>
        </p:nvSpPr>
        <p:spPr>
          <a:xfrm>
            <a:off x="6093134" y="4322378"/>
            <a:ext cx="1516319" cy="7386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4200">
                <a:solidFill>
                  <a:srgbClr val="263968"/>
                </a:solidFill>
                <a:latin charset="0" panose="02000000000000000000" pitchFamily="2" typeface="Roboto Medium"/>
                <a:ea charset="0" panose="02000000000000000000" pitchFamily="2" typeface="Roboto Medium"/>
                <a:cs charset="0" typeface="Roboto Black"/>
              </a:rPr>
              <a:t>(3%)</a:t>
            </a:r>
            <a:endParaRPr dirty="0" lang="pt-BR" sz="4200">
              <a:solidFill>
                <a:srgbClr val="263968"/>
              </a:solidFill>
              <a:latin charset="0" panose="02000000000000000000" pitchFamily="2" typeface="Roboto Medium"/>
              <a:ea charset="0" panose="02000000000000000000" pitchFamily="2" typeface="Roboto Medium"/>
              <a:cs charset="0" typeface="Roboto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8BA2592-7B19-0940-8575-64A76474B870}"/>
              </a:ext>
            </a:extLst>
          </p:cNvPr>
          <p:cNvSpPr txBox="1"/>
          <p:nvPr/>
        </p:nvSpPr>
        <p:spPr>
          <a:xfrm>
            <a:off x="7206881" y="4197680"/>
            <a:ext cx="5067207" cy="7155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pt-BR" sz="4050">
                <a:solidFill>
                  <a:schemeClr val="bg1">
                    <a:lumMod val="50000"/>
                  </a:schemeClr>
                </a:solidFill>
                <a:latin charset="0" panose="02000000000000000000" pitchFamily="2" typeface="Roboto Medium"/>
                <a:ea charset="0" panose="02000000000000000000" pitchFamily="2" typeface="Roboto Medium"/>
                <a:cs charset="0" typeface="Roboto Black"/>
              </a:rPr>
              <a:t>Economia mundial</a:t>
            </a:r>
            <a:endParaRPr dirty="0" lang="pt-BR" sz="4050">
              <a:solidFill>
                <a:schemeClr val="bg1">
                  <a:lumMod val="50000"/>
                </a:schemeClr>
              </a:solidFill>
              <a:latin charset="0" panose="02000000000000000000" pitchFamily="2" typeface="Roboto Medium"/>
              <a:ea charset="0" panose="02000000000000000000" pitchFamily="2" typeface="Roboto Medium"/>
              <a:cs charset="0" typeface="Roboto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933368C-A1E1-194B-BC0C-CCBFAE8AADC2}"/>
              </a:ext>
            </a:extLst>
          </p:cNvPr>
          <p:cNvSpPr txBox="1"/>
          <p:nvPr/>
        </p:nvSpPr>
        <p:spPr>
          <a:xfrm>
            <a:off x="7745756" y="4788583"/>
            <a:ext cx="4519425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lang="pt-BR">
                <a:solidFill>
                  <a:schemeClr val="bg1">
                    <a:lumMod val="50000"/>
                  </a:schemeClr>
                </a:solidFill>
                <a:latin charset="0" panose="02000000000000000000" pitchFamily="2" typeface="Roboto Light"/>
                <a:ea charset="0" panose="02000000000000000000" pitchFamily="2" typeface="Roboto Light"/>
                <a:cs charset="0" typeface="Roboto"/>
                <a:hlinkClick r:id="rId6"/>
              </a:rPr>
              <a:t>worldbank.org &amp; imf.org (2023)</a:t>
            </a:r>
            <a:endParaRPr dirty="0" lang="pt-BR">
              <a:solidFill>
                <a:schemeClr val="bg1">
                  <a:lumMod val="50000"/>
                </a:schemeClr>
              </a:solidFill>
              <a:latin charset="0" panose="02000000000000000000" pitchFamily="2" typeface="Roboto Light"/>
              <a:ea charset="0" panose="02000000000000000000" pitchFamily="2" typeface="Roboto Light"/>
              <a:cs charset="0" typeface="Roboto"/>
            </a:endParaRP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C45EAD5E-0C25-3248-B2BC-06014A7EF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098" y="5502581"/>
            <a:ext cx="1429311" cy="1429311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73244FBC-664D-DB48-906B-CD03935BF2C4}"/>
              </a:ext>
            </a:extLst>
          </p:cNvPr>
          <p:cNvSpPr/>
          <p:nvPr/>
        </p:nvSpPr>
        <p:spPr>
          <a:xfrm>
            <a:off x="4399409" y="5502581"/>
            <a:ext cx="8124824" cy="142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t-BR" sz="2700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980AA7F7-5C26-694A-B776-ED9DC0AD2571}"/>
              </a:ext>
            </a:extLst>
          </p:cNvPr>
          <p:cNvSpPr txBox="1"/>
          <p:nvPr/>
        </p:nvSpPr>
        <p:spPr>
          <a:xfrm>
            <a:off x="4548707" y="5598125"/>
            <a:ext cx="1782696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7200">
                <a:solidFill>
                  <a:srgbClr val="263968"/>
                </a:solidFill>
                <a:latin charset="0" panose="02000000000000000000" pitchFamily="2" typeface="Roboto Black"/>
                <a:ea charset="0" panose="02000000000000000000" pitchFamily="2" typeface="Roboto Black"/>
                <a:cs charset="0" typeface="Roboto Black"/>
              </a:rPr>
              <a:t>13º</a:t>
            </a:r>
            <a:endParaRPr dirty="0" lang="pt-BR" sz="7200">
              <a:solidFill>
                <a:srgbClr val="263968"/>
              </a:solidFill>
              <a:latin charset="0" panose="02000000000000000000" pitchFamily="2" typeface="Roboto Black"/>
              <a:ea charset="0" panose="02000000000000000000" pitchFamily="2" typeface="Roboto Black"/>
              <a:cs charset="0" typeface="Roboto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2C2B3645-DF91-1C40-B628-F621D5F0C48C}"/>
              </a:ext>
            </a:extLst>
          </p:cNvPr>
          <p:cNvSpPr txBox="1"/>
          <p:nvPr/>
        </p:nvSpPr>
        <p:spPr>
          <a:xfrm>
            <a:off x="6093134" y="5824819"/>
            <a:ext cx="1516319" cy="7386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4200">
                <a:solidFill>
                  <a:srgbClr val="263968"/>
                </a:solidFill>
                <a:latin charset="0" panose="02000000000000000000" pitchFamily="2" typeface="Roboto Medium"/>
                <a:ea charset="0" panose="02000000000000000000" pitchFamily="2" typeface="Roboto Medium"/>
                <a:cs charset="0" typeface="Roboto Black"/>
              </a:rPr>
              <a:t>(3%)</a:t>
            </a:r>
            <a:endParaRPr dirty="0" lang="pt-BR" sz="4200">
              <a:solidFill>
                <a:srgbClr val="263968"/>
              </a:solidFill>
              <a:latin charset="0" panose="02000000000000000000" pitchFamily="2" typeface="Roboto Medium"/>
              <a:ea charset="0" panose="02000000000000000000" pitchFamily="2" typeface="Roboto Medium"/>
              <a:cs charset="0" typeface="Roboto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1C17596-73AB-C34B-A7CD-139E61521FEF}"/>
              </a:ext>
            </a:extLst>
          </p:cNvPr>
          <p:cNvSpPr txBox="1"/>
          <p:nvPr/>
        </p:nvSpPr>
        <p:spPr>
          <a:xfrm>
            <a:off x="6882440" y="5700120"/>
            <a:ext cx="5448617" cy="7155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pt-BR" sz="4050">
                <a:solidFill>
                  <a:schemeClr val="bg1">
                    <a:lumMod val="50000"/>
                  </a:schemeClr>
                </a:solidFill>
                <a:latin charset="0" panose="02000000000000000000" pitchFamily="2" typeface="Roboto Medium"/>
                <a:ea charset="0" panose="02000000000000000000" pitchFamily="2" typeface="Roboto Medium"/>
                <a:cs charset="0" typeface="Roboto Black"/>
              </a:rPr>
              <a:t>Pesquisa acadêmica</a:t>
            </a:r>
            <a:endParaRPr dirty="0" lang="pt-BR" sz="4050">
              <a:solidFill>
                <a:schemeClr val="bg1">
                  <a:lumMod val="50000"/>
                </a:schemeClr>
              </a:solidFill>
              <a:latin charset="0" panose="02000000000000000000" pitchFamily="2" typeface="Roboto Medium"/>
              <a:ea charset="0" panose="02000000000000000000" pitchFamily="2" typeface="Roboto Medium"/>
              <a:cs charset="0" typeface="Roboto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F2D535C-9237-8E42-8CBE-969634464879}"/>
              </a:ext>
            </a:extLst>
          </p:cNvPr>
          <p:cNvSpPr txBox="1"/>
          <p:nvPr/>
        </p:nvSpPr>
        <p:spPr>
          <a:xfrm>
            <a:off x="5861384" y="6326651"/>
            <a:ext cx="6483377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pt-BR">
                <a:solidFill>
                  <a:schemeClr val="bg1">
                    <a:lumMod val="50000"/>
                  </a:schemeClr>
                </a:solidFill>
                <a:latin charset="0" panose="02000000000000000000" pitchFamily="2" typeface="Roboto Light"/>
                <a:ea charset="0" panose="02000000000000000000" pitchFamily="2" typeface="Roboto Light"/>
                <a:cs charset="0" typeface="Roboto"/>
                <a:hlinkClick r:id="rId7"/>
              </a:rPr>
              <a:t>CGEE/MCTI/Brasil (2022)</a:t>
            </a:r>
            <a:endParaRPr dirty="0" lang="pt-BR">
              <a:solidFill>
                <a:schemeClr val="bg1">
                  <a:lumMod val="50000"/>
                </a:schemeClr>
              </a:solidFill>
              <a:latin charset="0" panose="02000000000000000000" pitchFamily="2" typeface="Roboto Light"/>
              <a:ea charset="0" panose="02000000000000000000" pitchFamily="2" typeface="Roboto Light"/>
              <a:cs charset="0" typeface="Roboto"/>
            </a:endParaRP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C97D0FB4-4849-064C-949B-7C5113C3D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098" y="7008546"/>
            <a:ext cx="1429311" cy="1429311"/>
          </a:xfrm>
          <a:prstGeom prst="rect">
            <a:avLst/>
          </a:prstGeom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34AE083C-C129-DE4A-AD5C-25FF66E76402}"/>
              </a:ext>
            </a:extLst>
          </p:cNvPr>
          <p:cNvSpPr/>
          <p:nvPr/>
        </p:nvSpPr>
        <p:spPr>
          <a:xfrm>
            <a:off x="4399409" y="7008547"/>
            <a:ext cx="8124824" cy="142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t-BR" sz="270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FFC1ACBC-F4B1-3643-8F63-2B5AAA212ACC}"/>
              </a:ext>
            </a:extLst>
          </p:cNvPr>
          <p:cNvSpPr txBox="1"/>
          <p:nvPr/>
        </p:nvSpPr>
        <p:spPr>
          <a:xfrm>
            <a:off x="4548707" y="7104090"/>
            <a:ext cx="1782696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7200">
                <a:solidFill>
                  <a:srgbClr val="FF0000"/>
                </a:solidFill>
                <a:latin charset="0" panose="02000000000000000000" pitchFamily="2" typeface="Roboto Black"/>
                <a:ea charset="0" panose="02000000000000000000" pitchFamily="2" typeface="Roboto Black"/>
                <a:cs charset="0" typeface="Roboto Black"/>
              </a:rPr>
              <a:t>49º</a:t>
            </a:r>
            <a:endParaRPr dirty="0" lang="pt-BR" sz="7200">
              <a:solidFill>
                <a:srgbClr val="FF0000"/>
              </a:solidFill>
              <a:latin charset="0" panose="02000000000000000000" pitchFamily="2" typeface="Roboto Black"/>
              <a:ea charset="0" panose="02000000000000000000" pitchFamily="2" typeface="Roboto Black"/>
              <a:cs charset="0" typeface="Roboto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B9107D25-1E6D-9740-82AD-4EA6BD82C2A6}"/>
              </a:ext>
            </a:extLst>
          </p:cNvPr>
          <p:cNvSpPr txBox="1"/>
          <p:nvPr/>
        </p:nvSpPr>
        <p:spPr>
          <a:xfrm>
            <a:off x="6223360" y="7321877"/>
            <a:ext cx="2377136" cy="7155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4050">
                <a:solidFill>
                  <a:schemeClr val="bg1">
                    <a:lumMod val="50000"/>
                  </a:schemeClr>
                </a:solidFill>
                <a:latin charset="0" panose="02000000000000000000" pitchFamily="2" typeface="Roboto Medium"/>
                <a:ea charset="0" panose="02000000000000000000" pitchFamily="2" typeface="Roboto Medium"/>
                <a:cs charset="0" typeface="Roboto Black"/>
              </a:rPr>
              <a:t>Inovação</a:t>
            </a:r>
            <a:endParaRPr dirty="0" lang="pt-BR" sz="4050">
              <a:solidFill>
                <a:schemeClr val="bg1">
                  <a:lumMod val="50000"/>
                </a:schemeClr>
              </a:solidFill>
              <a:latin charset="0" panose="02000000000000000000" pitchFamily="2" typeface="Roboto Medium"/>
              <a:ea charset="0" panose="02000000000000000000" pitchFamily="2" typeface="Roboto Medium"/>
              <a:cs charset="0" typeface="Roboto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5FAF7567-1C4F-7645-BEF1-443AE4FC1091}"/>
              </a:ext>
            </a:extLst>
          </p:cNvPr>
          <p:cNvSpPr txBox="1"/>
          <p:nvPr/>
        </p:nvSpPr>
        <p:spPr>
          <a:xfrm>
            <a:off x="8520916" y="7523300"/>
            <a:ext cx="374426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pt-BR">
                <a:solidFill>
                  <a:schemeClr val="bg1">
                    <a:lumMod val="50000"/>
                  </a:schemeClr>
                </a:solidFill>
                <a:latin charset="0" panose="02000000000000000000" pitchFamily="2" typeface="Roboto Light"/>
                <a:ea charset="0" panose="02000000000000000000" pitchFamily="2" typeface="Roboto Light"/>
                <a:cs charset="0" typeface="Roboto"/>
                <a:hlinkClick action="ppaction://hlinkfile" r:id="rId8"/>
              </a:rPr>
              <a:t>globalinnovationindex.org (2023)</a:t>
            </a:r>
            <a:endParaRPr dirty="0" lang="pt-BR">
              <a:solidFill>
                <a:schemeClr val="bg1">
                  <a:lumMod val="50000"/>
                </a:schemeClr>
              </a:solidFill>
              <a:latin charset="0" panose="02000000000000000000" pitchFamily="2" typeface="Roboto Light"/>
              <a:ea charset="0" panose="02000000000000000000" pitchFamily="2" typeface="Roboto Light"/>
              <a:cs charset="0" typeface="Roboto"/>
            </a:endParaRPr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053442CC-A849-154F-8A59-7702C23F14E3}"/>
              </a:ext>
            </a:extLst>
          </p:cNvPr>
          <p:cNvCxnSpPr>
            <a:cxnSpLocks/>
          </p:cNvCxnSpPr>
          <p:nvPr/>
        </p:nvCxnSpPr>
        <p:spPr>
          <a:xfrm>
            <a:off x="12701017" y="6285503"/>
            <a:ext cx="571301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49E42E6F-24FD-4044-9405-7D22B4C4A705}"/>
              </a:ext>
            </a:extLst>
          </p:cNvPr>
          <p:cNvCxnSpPr>
            <a:cxnSpLocks/>
          </p:cNvCxnSpPr>
          <p:nvPr/>
        </p:nvCxnSpPr>
        <p:spPr>
          <a:xfrm>
            <a:off x="13005538" y="6078668"/>
            <a:ext cx="266780" cy="2286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5EC6178E-927B-5A45-ADF2-1CE354979846}"/>
              </a:ext>
            </a:extLst>
          </p:cNvPr>
          <p:cNvCxnSpPr>
            <a:cxnSpLocks/>
          </p:cNvCxnSpPr>
          <p:nvPr/>
        </p:nvCxnSpPr>
        <p:spPr>
          <a:xfrm flipV="1">
            <a:off x="13005538" y="6254217"/>
            <a:ext cx="266780" cy="2286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26BA0E8A-F431-7045-9846-9D00C340E11C}"/>
              </a:ext>
            </a:extLst>
          </p:cNvPr>
          <p:cNvSpPr txBox="1"/>
          <p:nvPr/>
        </p:nvSpPr>
        <p:spPr>
          <a:xfrm>
            <a:off x="13437373" y="2573117"/>
            <a:ext cx="47606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dirty="0" lang="pt-BR" sz="2400">
                <a:latin charset="0" panose="02000000000000000000" pitchFamily="2" typeface="Roboto"/>
                <a:ea charset="0" panose="02000000000000000000" pitchFamily="2" typeface="Roboto"/>
                <a:cs charset="0" panose="020B0604030504040204" pitchFamily="34" typeface="Tahoma"/>
              </a:rPr>
              <a:t>        Potencializar a </a:t>
            </a:r>
            <a:r>
              <a:rPr b="1" dirty="0" lang="pt-BR" sz="2400">
                <a:latin charset="0" panose="02000000000000000000" pitchFamily="2" typeface="Roboto"/>
                <a:ea charset="0" panose="02000000000000000000" pitchFamily="2" typeface="Roboto"/>
                <a:cs charset="0" panose="020B0604030504040204" pitchFamily="34" typeface="Tahoma"/>
              </a:rPr>
              <a:t>integração entre negócio, ciência e governo </a:t>
            </a:r>
            <a:r>
              <a:rPr dirty="0" lang="pt-BR" sz="2400">
                <a:latin charset="0" panose="02000000000000000000" pitchFamily="2" typeface="Roboto"/>
                <a:ea charset="0" panose="02000000000000000000" pitchFamily="2" typeface="Roboto"/>
                <a:cs charset="0" panose="020B0604030504040204" pitchFamily="34" typeface="Tahoma"/>
              </a:rPr>
              <a:t>visando contribuir com o fomento à inovação no Brasil;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E70D9615-65E9-0142-9553-37F88AD1AC5F}"/>
              </a:ext>
            </a:extLst>
          </p:cNvPr>
          <p:cNvSpPr txBox="1"/>
          <p:nvPr/>
        </p:nvSpPr>
        <p:spPr>
          <a:xfrm>
            <a:off x="13406829" y="2227826"/>
            <a:ext cx="802638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7200">
                <a:solidFill>
                  <a:schemeClr val="tx1">
                    <a:lumMod val="50000"/>
                    <a:lumOff val="50000"/>
                  </a:schemeClr>
                </a:solidFill>
                <a:latin charset="0" panose="02000000000000000000" pitchFamily="2" typeface="Roboto Medium"/>
                <a:ea charset="0" panose="02000000000000000000" pitchFamily="2" typeface="Roboto Medium"/>
                <a:cs charset="0" typeface="Roboto Black"/>
              </a:rPr>
              <a:t>+</a:t>
            </a:r>
            <a:endParaRPr dirty="0" lang="pt-BR" sz="7200">
              <a:solidFill>
                <a:schemeClr val="tx1">
                  <a:lumMod val="50000"/>
                  <a:lumOff val="50000"/>
                </a:schemeClr>
              </a:solidFill>
              <a:latin charset="0" panose="02000000000000000000" pitchFamily="2" typeface="Roboto Medium"/>
              <a:ea charset="0" panose="02000000000000000000" pitchFamily="2" typeface="Roboto Medium"/>
              <a:cs charset="0" typeface="Roboto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33F7B58B-4AD3-A649-8331-37B94744BAE6}"/>
              </a:ext>
            </a:extLst>
          </p:cNvPr>
          <p:cNvSpPr txBox="1"/>
          <p:nvPr/>
        </p:nvSpPr>
        <p:spPr>
          <a:xfrm>
            <a:off x="13482343" y="5644580"/>
            <a:ext cx="476068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dirty="0" lang="pt-BR" sz="2400">
                <a:latin charset="0" panose="02000000000000000000" pitchFamily="2" typeface="Roboto"/>
                <a:ea charset="0" panose="02000000000000000000" pitchFamily="2" typeface="Roboto"/>
                <a:cs charset="0" panose="020B0604030504040204" pitchFamily="34" typeface="Tahoma"/>
              </a:rPr>
              <a:t>        Gerar </a:t>
            </a:r>
            <a:r>
              <a:rPr b="1" dirty="0" lang="pt-BR" sz="2400">
                <a:latin charset="0" panose="02000000000000000000" pitchFamily="2" typeface="Roboto"/>
                <a:ea charset="0" panose="02000000000000000000" pitchFamily="2" typeface="Roboto"/>
                <a:cs charset="0" panose="020B0604030504040204" pitchFamily="34" typeface="Tahoma"/>
              </a:rPr>
              <a:t>valor econômico e financeiro</a:t>
            </a:r>
            <a:r>
              <a:rPr dirty="0" lang="pt-BR" sz="2400">
                <a:latin charset="0" panose="02000000000000000000" pitchFamily="2" typeface="Roboto"/>
                <a:ea charset="0" panose="02000000000000000000" pitchFamily="2" typeface="Roboto"/>
                <a:cs charset="0" panose="020B0604030504040204" pitchFamily="34" typeface="Tahoma"/>
              </a:rPr>
              <a:t> (emprego e renda);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5196BFC6-F8B0-5D4B-86EC-A08C88A8E9AC}"/>
              </a:ext>
            </a:extLst>
          </p:cNvPr>
          <p:cNvSpPr txBox="1"/>
          <p:nvPr/>
        </p:nvSpPr>
        <p:spPr>
          <a:xfrm>
            <a:off x="13490022" y="5344259"/>
            <a:ext cx="802638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7200">
                <a:solidFill>
                  <a:schemeClr val="tx1">
                    <a:lumMod val="50000"/>
                    <a:lumOff val="50000"/>
                  </a:schemeClr>
                </a:solidFill>
                <a:latin charset="0" panose="02000000000000000000" pitchFamily="2" typeface="Roboto Medium"/>
                <a:ea charset="0" panose="02000000000000000000" pitchFamily="2" typeface="Roboto Medium"/>
                <a:cs charset="0" typeface="Roboto Black"/>
              </a:rPr>
              <a:t>+</a:t>
            </a:r>
            <a:endParaRPr dirty="0" lang="pt-BR" sz="7200">
              <a:solidFill>
                <a:schemeClr val="tx1">
                  <a:lumMod val="50000"/>
                  <a:lumOff val="50000"/>
                </a:schemeClr>
              </a:solidFill>
              <a:latin charset="0" panose="02000000000000000000" pitchFamily="2" typeface="Roboto Medium"/>
              <a:ea charset="0" panose="02000000000000000000" pitchFamily="2" typeface="Roboto Medium"/>
              <a:cs charset="0" typeface="Roboto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8E053E9B-113C-C447-B73E-CBFBCC3476A4}"/>
              </a:ext>
            </a:extLst>
          </p:cNvPr>
          <p:cNvSpPr txBox="1"/>
          <p:nvPr/>
        </p:nvSpPr>
        <p:spPr>
          <a:xfrm>
            <a:off x="13482343" y="7531252"/>
            <a:ext cx="4760687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dirty="0" lang="pt-BR" sz="2400">
                <a:latin charset="0" panose="02000000000000000000" pitchFamily="2" typeface="Roboto"/>
                <a:ea charset="0" panose="02000000000000000000" pitchFamily="2" typeface="Roboto"/>
                <a:cs charset="0" panose="020B0604030504040204" pitchFamily="34" typeface="Tahoma"/>
              </a:rPr>
              <a:t>        Enfatizar o estímulo e fortalecimento de </a:t>
            </a:r>
            <a:r>
              <a:rPr b="1" dirty="0" lang="pt-BR" sz="2400">
                <a:latin charset="0" panose="02000000000000000000" pitchFamily="2" typeface="Roboto"/>
                <a:ea charset="0" panose="02000000000000000000" pitchFamily="2" typeface="Roboto"/>
                <a:cs charset="0" panose="020B0604030504040204" pitchFamily="34" typeface="Tahoma"/>
              </a:rPr>
              <a:t>ambiente favorável a </a:t>
            </a:r>
            <a:r>
              <a:rPr b="1" dirty="0" lang="pt-BR" sz="2700" u="sng">
                <a:solidFill>
                  <a:srgbClr val="00B050"/>
                </a:solidFill>
                <a:latin charset="0" panose="02000000000000000000" pitchFamily="2" typeface="Roboto"/>
                <a:ea charset="0" panose="02000000000000000000" pitchFamily="2" typeface="Roboto"/>
                <a:cs charset="0" panose="020B0604030504040204" pitchFamily="34" typeface="Tahoma"/>
              </a:rPr>
              <a:t>investimentos e geração de negócios.</a:t>
            </a:r>
            <a:endParaRPr b="1" dirty="0" lang="pt-BR" sz="2400" u="sng">
              <a:solidFill>
                <a:srgbClr val="00B050"/>
              </a:solidFill>
              <a:latin charset="0" panose="02000000000000000000" pitchFamily="2" typeface="Roboto"/>
              <a:ea charset="0" panose="02000000000000000000" pitchFamily="2" typeface="Roboto"/>
              <a:cs charset="0" panose="020B0604030504040204" pitchFamily="34" typeface="Tahoma"/>
            </a:endParaRP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9A86388E-B5B7-8A4B-A31E-10200B040753}"/>
              </a:ext>
            </a:extLst>
          </p:cNvPr>
          <p:cNvSpPr txBox="1"/>
          <p:nvPr/>
        </p:nvSpPr>
        <p:spPr>
          <a:xfrm>
            <a:off x="13476423" y="7251151"/>
            <a:ext cx="802638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7200">
                <a:solidFill>
                  <a:schemeClr val="tx1">
                    <a:lumMod val="50000"/>
                    <a:lumOff val="50000"/>
                  </a:schemeClr>
                </a:solidFill>
                <a:latin charset="0" panose="02000000000000000000" pitchFamily="2" typeface="Roboto Medium"/>
                <a:ea charset="0" panose="02000000000000000000" pitchFamily="2" typeface="Roboto Medium"/>
                <a:cs charset="0" typeface="Roboto Black"/>
              </a:rPr>
              <a:t>+</a:t>
            </a:r>
            <a:endParaRPr dirty="0" lang="pt-BR" sz="7200">
              <a:solidFill>
                <a:schemeClr val="tx1">
                  <a:lumMod val="50000"/>
                  <a:lumOff val="50000"/>
                </a:schemeClr>
              </a:solidFill>
              <a:latin charset="0" panose="02000000000000000000" pitchFamily="2" typeface="Roboto Medium"/>
              <a:ea charset="0" panose="02000000000000000000" pitchFamily="2" typeface="Roboto Medium"/>
              <a:cs charset="0" typeface="Roboto"/>
            </a:endParaRPr>
          </a:p>
        </p:txBody>
      </p:sp>
      <p:pic>
        <p:nvPicPr>
          <p:cNvPr descr="Logotipo&#10;&#10;Descrição gerada automaticamente" id="10" name="Imagem 9">
            <a:extLst>
              <a:ext uri="{FF2B5EF4-FFF2-40B4-BE49-F238E27FC236}">
                <a16:creationId xmlns:a16="http://schemas.microsoft.com/office/drawing/2014/main" id="{7CB34BBC-1473-51F2-F517-97AB7615D5D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"/>
          <a:stretch/>
        </p:blipFill>
        <p:spPr>
          <a:xfrm>
            <a:off x="403472" y="9004650"/>
            <a:ext cx="1423662" cy="89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76F65B1D-B406-0702-AC4E-19480564EEFD}"/>
              </a:ext>
            </a:extLst>
          </p:cNvPr>
          <p:cNvGrpSpPr/>
          <p:nvPr/>
        </p:nvGrpSpPr>
        <p:grpSpPr>
          <a:xfrm>
            <a:off x="-22482" y="-2737"/>
            <a:ext cx="2275569" cy="10331972"/>
            <a:chOff x="-14988" y="-1825"/>
            <a:chExt cx="606420" cy="688798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04A3176-FC4E-6281-6F08-C4C3EBBC7944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796876" y="4480821"/>
              <a:ext cx="4157241" cy="593464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5C6D00A9-77B1-AF7F-139C-B55D7953AE90}"/>
                </a:ext>
              </a:extLst>
            </p:cNvPr>
            <p:cNvSpPr/>
            <p:nvPr/>
          </p:nvSpPr>
          <p:spPr>
            <a:xfrm>
              <a:off x="-14988" y="-1825"/>
              <a:ext cx="606420" cy="2700757"/>
            </a:xfrm>
            <a:prstGeom prst="rect">
              <a:avLst/>
            </a:prstGeom>
            <a:solidFill>
              <a:srgbClr val="1A9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pt-BR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 lang="pt-BR" sz="4800"/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9FBA527-3016-EEC6-8EB6-F4B1428BB729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835778" y="4458946"/>
              <a:ext cx="4248000" cy="606420"/>
            </a:xfrm>
            <a:prstGeom prst="rect">
              <a:avLst/>
            </a:prstGeom>
          </p:spPr>
        </p:pic>
      </p:grp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D03283F6-D05B-E14F-AED4-D43623067009}"/>
              </a:ext>
            </a:extLst>
          </p:cNvPr>
          <p:cNvSpPr txBox="1"/>
          <p:nvPr/>
        </p:nvSpPr>
        <p:spPr>
          <a:xfrm>
            <a:off x="2619075" y="802522"/>
            <a:ext cx="15317904" cy="10156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pt-BR" sz="3000">
                <a:solidFill>
                  <a:srgbClr val="263968"/>
                </a:solidFill>
                <a:latin charset="0" panose="02000000000000000000" pitchFamily="2" typeface="Roboto"/>
                <a:ea charset="0" panose="02000000000000000000" pitchFamily="2" typeface="Roboto"/>
                <a:cs charset="0" typeface="Roboto"/>
              </a:rPr>
              <a:t>Parque de Inovação Tecnológica – Modelo internacionalmente consolidado de Quádrupla Hélice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7BBBA7E2-6231-0847-8C12-76A5C635F9EE}"/>
              </a:ext>
            </a:extLst>
          </p:cNvPr>
          <p:cNvSpPr/>
          <p:nvPr/>
        </p:nvSpPr>
        <p:spPr>
          <a:xfrm>
            <a:off x="2268054" y="2268600"/>
            <a:ext cx="16019946" cy="8018400"/>
          </a:xfrm>
          <a:prstGeom prst="rect">
            <a:avLst/>
          </a:prstGeom>
          <a:solidFill>
            <a:srgbClr val="57CDF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pt-BR" sz="36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181C5ED-81BA-1648-8123-DA0CEB6E5071}"/>
              </a:ext>
            </a:extLst>
          </p:cNvPr>
          <p:cNvSpPr/>
          <p:nvPr/>
        </p:nvSpPr>
        <p:spPr>
          <a:xfrm>
            <a:off x="9765142" y="3109397"/>
            <a:ext cx="3519560" cy="3519560"/>
          </a:xfrm>
          <a:prstGeom prst="ellipse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pt-BR" sz="27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8BC48C5-D59E-CD47-8EA4-864E01B46CCD}"/>
              </a:ext>
            </a:extLst>
          </p:cNvPr>
          <p:cNvSpPr/>
          <p:nvPr/>
        </p:nvSpPr>
        <p:spPr>
          <a:xfrm>
            <a:off x="8204926" y="4504349"/>
            <a:ext cx="3519560" cy="3519560"/>
          </a:xfrm>
          <a:prstGeom prst="ellipse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pt-BR" sz="27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4159CE3-A5FA-424F-B179-80AEEB57C6E7}"/>
              </a:ext>
            </a:extLst>
          </p:cNvPr>
          <p:cNvSpPr/>
          <p:nvPr/>
        </p:nvSpPr>
        <p:spPr>
          <a:xfrm>
            <a:off x="11195305" y="4485496"/>
            <a:ext cx="3519560" cy="3519560"/>
          </a:xfrm>
          <a:prstGeom prst="ellipse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pt-BR" sz="270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552E3B4-F227-1F4C-A88A-5DAFE2D08C52}"/>
              </a:ext>
            </a:extLst>
          </p:cNvPr>
          <p:cNvSpPr/>
          <p:nvPr/>
        </p:nvSpPr>
        <p:spPr>
          <a:xfrm>
            <a:off x="9716600" y="5907122"/>
            <a:ext cx="3519560" cy="3519560"/>
          </a:xfrm>
          <a:prstGeom prst="ellipse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pt-BR" sz="270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A5F4C6F-BB7B-CC44-8941-2C1D19CAEFC9}"/>
              </a:ext>
            </a:extLst>
          </p:cNvPr>
          <p:cNvSpPr/>
          <p:nvPr/>
        </p:nvSpPr>
        <p:spPr>
          <a:xfrm>
            <a:off x="10443683" y="5229076"/>
            <a:ext cx="2119817" cy="2119817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pt-BR" sz="2700"/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A38E25F5-351C-584D-B203-682794DCA3DC}"/>
              </a:ext>
            </a:extLst>
          </p:cNvPr>
          <p:cNvSpPr txBox="1"/>
          <p:nvPr/>
        </p:nvSpPr>
        <p:spPr>
          <a:xfrm>
            <a:off x="10087359" y="3636274"/>
            <a:ext cx="2814090" cy="7386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pt-BR" sz="2100">
                <a:solidFill>
                  <a:srgbClr val="0070C0"/>
                </a:solidFill>
                <a:latin charset="0" typeface="Roboto"/>
                <a:ea charset="0" typeface="Roboto"/>
                <a:cs charset="0" typeface="Roboto"/>
              </a:rPr>
              <a:t>Instituições Governamentais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F4CBE4B5-BDE7-4149-9401-7E45F9A60586}"/>
              </a:ext>
            </a:extLst>
          </p:cNvPr>
          <p:cNvSpPr txBox="1"/>
          <p:nvPr/>
        </p:nvSpPr>
        <p:spPr>
          <a:xfrm>
            <a:off x="8210713" y="5737412"/>
            <a:ext cx="1990505" cy="7386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pt-BR" sz="2100">
                <a:solidFill>
                  <a:srgbClr val="0070C0"/>
                </a:solidFill>
                <a:latin charset="0" typeface="Roboto"/>
                <a:ea charset="0" typeface="Roboto"/>
                <a:cs charset="0" typeface="Roboto"/>
              </a:rPr>
              <a:t>Sociedade Civil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AAA16592-3B61-7D49-AEBE-F3BC8ED1088D}"/>
              </a:ext>
            </a:extLst>
          </p:cNvPr>
          <p:cNvSpPr txBox="1"/>
          <p:nvPr/>
        </p:nvSpPr>
        <p:spPr>
          <a:xfrm>
            <a:off x="12661558" y="5966957"/>
            <a:ext cx="1990505" cy="41549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pt-BR" sz="2100">
                <a:solidFill>
                  <a:srgbClr val="0070C0"/>
                </a:solidFill>
                <a:latin charset="0" typeface="Roboto"/>
                <a:ea charset="0" typeface="Roboto"/>
                <a:cs charset="0" typeface="Roboto"/>
              </a:rPr>
              <a:t>Academia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6839BD05-24CC-2A4A-99DE-DC3337B55FA0}"/>
              </a:ext>
            </a:extLst>
          </p:cNvPr>
          <p:cNvSpPr txBox="1"/>
          <p:nvPr/>
        </p:nvSpPr>
        <p:spPr>
          <a:xfrm>
            <a:off x="10481128" y="7962797"/>
            <a:ext cx="1990505" cy="7386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pt-BR" sz="2100">
                <a:solidFill>
                  <a:srgbClr val="0070C0"/>
                </a:solidFill>
                <a:latin charset="0" typeface="Roboto"/>
                <a:ea charset="0" typeface="Roboto"/>
                <a:cs charset="0" typeface="Roboto"/>
              </a:rPr>
              <a:t>Setor</a:t>
            </a:r>
          </a:p>
          <a:p>
            <a:pPr algn="ctr"/>
            <a:r>
              <a:rPr dirty="0" lang="pt-BR" sz="2100">
                <a:solidFill>
                  <a:srgbClr val="0070C0"/>
                </a:solidFill>
                <a:latin charset="0" typeface="Roboto"/>
                <a:ea charset="0" typeface="Roboto"/>
                <a:cs charset="0" typeface="Roboto"/>
              </a:rPr>
              <a:t>Empresarial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17AA50D5-253C-A247-ADD1-E560F6D707C0}"/>
              </a:ext>
            </a:extLst>
          </p:cNvPr>
          <p:cNvSpPr txBox="1"/>
          <p:nvPr/>
        </p:nvSpPr>
        <p:spPr>
          <a:xfrm>
            <a:off x="2970098" y="2773493"/>
            <a:ext cx="3176060" cy="170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2100">
                <a:solidFill>
                  <a:srgbClr val="004269"/>
                </a:solidFill>
                <a:latin charset="0" panose="02000000000000000000" pitchFamily="2" typeface="Roboto"/>
                <a:ea charset="0" panose="02000000000000000000" pitchFamily="2" typeface="Roboto"/>
              </a:rPr>
              <a:t>Estabelecer “Ambiente Sinérgico” que estimule a articulação entre os diversos agentes e o capital empreendedor. 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02B65276-4F0E-324D-AA7F-ADB3E836C9BF}"/>
              </a:ext>
            </a:extLst>
          </p:cNvPr>
          <p:cNvSpPr txBox="1"/>
          <p:nvPr/>
        </p:nvSpPr>
        <p:spPr>
          <a:xfrm>
            <a:off x="6895306" y="2955272"/>
            <a:ext cx="3105242" cy="161582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1650">
                <a:solidFill>
                  <a:srgbClr val="004269"/>
                </a:solidFill>
                <a:latin charset="0" panose="02000000000000000000" pitchFamily="2" typeface="Roboto"/>
                <a:ea charset="0" panose="02000000000000000000" pitchFamily="2" typeface="Roboto"/>
                <a:cs charset="0" panose="02000000000000000000" pitchFamily="2" typeface="Roboto"/>
              </a:rPr>
              <a:t>Formulação de Políticas Públicas, Vocação Regional, Proposições para o Marco Regulatório, Mecanismos de Fomento, Governança e Fiscalização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F19CEC6A-B8B3-354B-AC7A-C08DE16596B9}"/>
              </a:ext>
            </a:extLst>
          </p:cNvPr>
          <p:cNvSpPr txBox="1"/>
          <p:nvPr/>
        </p:nvSpPr>
        <p:spPr>
          <a:xfrm>
            <a:off x="13483797" y="2973467"/>
            <a:ext cx="3630663" cy="110799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1650">
                <a:solidFill>
                  <a:srgbClr val="004269"/>
                </a:solidFill>
                <a:latin charset="0" panose="02000000000000000000" pitchFamily="2" typeface="Roboto"/>
                <a:ea charset="0" panose="02000000000000000000" pitchFamily="2" typeface="Roboto"/>
                <a:cs charset="0" panose="02000000000000000000" pitchFamily="2" typeface="Roboto"/>
              </a:rPr>
              <a:t>Base de Conhecimento Consistente,</a:t>
            </a:r>
          </a:p>
          <a:p>
            <a:r>
              <a:rPr dirty="0" lang="pt-BR" sz="1650">
                <a:solidFill>
                  <a:srgbClr val="004269"/>
                </a:solidFill>
                <a:latin charset="0" panose="02000000000000000000" pitchFamily="2" typeface="Roboto"/>
                <a:ea charset="0" panose="02000000000000000000" pitchFamily="2" typeface="Roboto"/>
                <a:cs charset="0" panose="02000000000000000000" pitchFamily="2" typeface="Roboto"/>
              </a:rPr>
              <a:t>Infraestrutura Laboratorial, Indução e Apoio a Pesquisa e Extensão, Fomento e Capital Semente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36CBE3F3-476F-AE46-A0BB-39F6BAB10ED2}"/>
              </a:ext>
            </a:extLst>
          </p:cNvPr>
          <p:cNvSpPr txBox="1"/>
          <p:nvPr/>
        </p:nvSpPr>
        <p:spPr>
          <a:xfrm>
            <a:off x="6895305" y="8177244"/>
            <a:ext cx="2941047" cy="136191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1650">
                <a:solidFill>
                  <a:srgbClr val="004269"/>
                </a:solidFill>
                <a:latin charset="0" panose="02000000000000000000" pitchFamily="2" typeface="Roboto"/>
                <a:ea charset="0" panose="02000000000000000000" pitchFamily="2" typeface="Roboto"/>
                <a:cs charset="0" panose="02000000000000000000" pitchFamily="2" typeface="Roboto"/>
              </a:rPr>
              <a:t>Articulação das Demandas por Inovação (Mercado), Participação dos Cidadãos, Cultura Inovadora, Capital Anjo e Venture Capital 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14F7294E-45FA-B249-8566-905019B6D3CC}"/>
              </a:ext>
            </a:extLst>
          </p:cNvPr>
          <p:cNvSpPr txBox="1"/>
          <p:nvPr/>
        </p:nvSpPr>
        <p:spPr>
          <a:xfrm>
            <a:off x="13490117" y="8177244"/>
            <a:ext cx="3930525" cy="136191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1650">
                <a:solidFill>
                  <a:srgbClr val="004269"/>
                </a:solidFill>
                <a:latin charset="0" panose="02000000000000000000" pitchFamily="2" typeface="Roboto"/>
                <a:ea charset="0" panose="02000000000000000000" pitchFamily="2" typeface="Roboto"/>
                <a:cs charset="0" panose="02000000000000000000" pitchFamily="2" typeface="Roboto"/>
              </a:rPr>
              <a:t>Transferência de Tecnologias,</a:t>
            </a:r>
          </a:p>
          <a:p>
            <a:r>
              <a:rPr dirty="0" lang="pt-BR" sz="1650">
                <a:solidFill>
                  <a:srgbClr val="004269"/>
                </a:solidFill>
                <a:latin charset="0" panose="02000000000000000000" pitchFamily="2" typeface="Roboto"/>
                <a:ea charset="0" panose="02000000000000000000" pitchFamily="2" typeface="Roboto"/>
                <a:cs charset="0" panose="02000000000000000000" pitchFamily="2" typeface="Roboto"/>
              </a:rPr>
              <a:t>Transição da Ciência para a Tecnologia Aplicada, Des. Modelos de Inovação, Criação de Novas Empresas, </a:t>
            </a:r>
          </a:p>
          <a:p>
            <a:r>
              <a:rPr dirty="0" lang="pt-BR" sz="1650">
                <a:solidFill>
                  <a:srgbClr val="004269"/>
                </a:solidFill>
                <a:latin charset="0" panose="02000000000000000000" pitchFamily="2" typeface="Roboto"/>
                <a:ea charset="0" panose="02000000000000000000" pitchFamily="2" typeface="Roboto"/>
                <a:cs charset="0" panose="02000000000000000000" pitchFamily="2" typeface="Roboto"/>
              </a:rPr>
              <a:t>Alianças com as PMEs, Capacitação</a:t>
            </a:r>
          </a:p>
        </p:txBody>
      </p:sp>
      <p:cxnSp>
        <p:nvCxnSpPr>
          <p:cNvPr id="97" name="Conector reto 25">
            <a:extLst>
              <a:ext uri="{FF2B5EF4-FFF2-40B4-BE49-F238E27FC236}">
                <a16:creationId xmlns:a16="http://schemas.microsoft.com/office/drawing/2014/main" id="{2861D566-00F7-8E40-AC84-FAE6F7E9C52E}"/>
              </a:ext>
            </a:extLst>
          </p:cNvPr>
          <p:cNvCxnSpPr>
            <a:cxnSpLocks/>
          </p:cNvCxnSpPr>
          <p:nvPr/>
        </p:nvCxnSpPr>
        <p:spPr>
          <a:xfrm>
            <a:off x="8522861" y="4379879"/>
            <a:ext cx="1920822" cy="763622"/>
          </a:xfrm>
          <a:prstGeom prst="line">
            <a:avLst/>
          </a:prstGeom>
          <a:ln>
            <a:solidFill>
              <a:srgbClr val="00426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ctor reto 25">
            <a:extLst>
              <a:ext uri="{FF2B5EF4-FFF2-40B4-BE49-F238E27FC236}">
                <a16:creationId xmlns:a16="http://schemas.microsoft.com/office/drawing/2014/main" id="{8DED0D34-B88B-864D-8E6C-AC100067F220}"/>
              </a:ext>
            </a:extLst>
          </p:cNvPr>
          <p:cNvCxnSpPr>
            <a:cxnSpLocks/>
          </p:cNvCxnSpPr>
          <p:nvPr/>
        </p:nvCxnSpPr>
        <p:spPr>
          <a:xfrm flipH="1">
            <a:off x="12563500" y="4421103"/>
            <a:ext cx="1777535" cy="722397"/>
          </a:xfrm>
          <a:prstGeom prst="line">
            <a:avLst/>
          </a:prstGeom>
          <a:ln>
            <a:solidFill>
              <a:srgbClr val="00426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ctor reto 25">
            <a:extLst>
              <a:ext uri="{FF2B5EF4-FFF2-40B4-BE49-F238E27FC236}">
                <a16:creationId xmlns:a16="http://schemas.microsoft.com/office/drawing/2014/main" id="{45ABACA8-166E-7B48-8D07-FF5176FDB480}"/>
              </a:ext>
            </a:extLst>
          </p:cNvPr>
          <p:cNvCxnSpPr>
            <a:cxnSpLocks/>
          </p:cNvCxnSpPr>
          <p:nvPr/>
        </p:nvCxnSpPr>
        <p:spPr>
          <a:xfrm flipV="1">
            <a:off x="8204926" y="7348893"/>
            <a:ext cx="1996292" cy="669507"/>
          </a:xfrm>
          <a:prstGeom prst="line">
            <a:avLst/>
          </a:prstGeom>
          <a:ln>
            <a:solidFill>
              <a:srgbClr val="00426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ctor reto 25">
            <a:extLst>
              <a:ext uri="{FF2B5EF4-FFF2-40B4-BE49-F238E27FC236}">
                <a16:creationId xmlns:a16="http://schemas.microsoft.com/office/drawing/2014/main" id="{B737C5CD-5173-B240-AEBD-A2F9F8BC46E7}"/>
              </a:ext>
            </a:extLst>
          </p:cNvPr>
          <p:cNvCxnSpPr>
            <a:cxnSpLocks/>
          </p:cNvCxnSpPr>
          <p:nvPr/>
        </p:nvCxnSpPr>
        <p:spPr>
          <a:xfrm flipH="1" flipV="1">
            <a:off x="12661558" y="7348892"/>
            <a:ext cx="2468018" cy="669509"/>
          </a:xfrm>
          <a:prstGeom prst="line">
            <a:avLst/>
          </a:prstGeom>
          <a:ln>
            <a:solidFill>
              <a:srgbClr val="00426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descr="Logotipo&#10;&#10;Descrição gerada automaticamente" id="10" name="Imagem 9">
            <a:extLst>
              <a:ext uri="{FF2B5EF4-FFF2-40B4-BE49-F238E27FC236}">
                <a16:creationId xmlns:a16="http://schemas.microsoft.com/office/drawing/2014/main" id="{8CB94EA7-1B7F-F4F8-0BB5-8A2B39A416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"/>
          <a:stretch/>
        </p:blipFill>
        <p:spPr>
          <a:xfrm>
            <a:off x="403472" y="9004650"/>
            <a:ext cx="1423662" cy="89804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BCB0201-C87A-9A26-AF03-7C1FC4DFA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8142" y="5794972"/>
            <a:ext cx="1550034" cy="94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EA1177A-BE72-63C5-6DA4-008912CBACF7}"/>
              </a:ext>
            </a:extLst>
          </p:cNvPr>
          <p:cNvGrpSpPr/>
          <p:nvPr/>
        </p:nvGrpSpPr>
        <p:grpSpPr>
          <a:xfrm>
            <a:off x="-22482" y="-2737"/>
            <a:ext cx="2275569" cy="10331972"/>
            <a:chOff x="-14988" y="-1825"/>
            <a:chExt cx="606420" cy="6887981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3818A85D-9C63-A3D7-9F0F-3490EC7F1804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796876" y="4480821"/>
              <a:ext cx="4157241" cy="593464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16A2C0E-62AA-5392-E401-651A5E63BFC5}"/>
                </a:ext>
              </a:extLst>
            </p:cNvPr>
            <p:cNvSpPr/>
            <p:nvPr/>
          </p:nvSpPr>
          <p:spPr>
            <a:xfrm>
              <a:off x="-14988" y="-1825"/>
              <a:ext cx="606420" cy="2700757"/>
            </a:xfrm>
            <a:prstGeom prst="rect">
              <a:avLst/>
            </a:prstGeom>
            <a:solidFill>
              <a:srgbClr val="1A9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pt-BR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 lang="pt-BR" sz="4800"/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578F8262-D100-A6AD-D509-C54C7AD8EB86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835778" y="4458946"/>
              <a:ext cx="4248000" cy="606420"/>
            </a:xfrm>
            <a:prstGeom prst="rect">
              <a:avLst/>
            </a:prstGeom>
          </p:spPr>
        </p:pic>
      </p:grpSp>
      <p:pic>
        <p:nvPicPr>
          <p:cNvPr descr="Logotipo&#10;&#10;Descrição gerada automaticamente" id="6" name="Imagem 5">
            <a:extLst>
              <a:ext uri="{FF2B5EF4-FFF2-40B4-BE49-F238E27FC236}">
                <a16:creationId xmlns:a16="http://schemas.microsoft.com/office/drawing/2014/main" id="{78057D7C-2178-FE55-8DE0-299A8900A4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"/>
          <a:stretch/>
        </p:blipFill>
        <p:spPr>
          <a:xfrm>
            <a:off x="403472" y="9004650"/>
            <a:ext cx="1423662" cy="898047"/>
          </a:xfrm>
          <a:prstGeom prst="rect">
            <a:avLst/>
          </a:prstGeom>
        </p:spPr>
      </p:pic>
      <p:pic>
        <p:nvPicPr>
          <p:cNvPr descr="Gramado na frente de um prédio&#10;&#10;Descrição gerada automaticamente" id="43" name="Imagem 42">
            <a:extLst>
              <a:ext uri="{FF2B5EF4-FFF2-40B4-BE49-F238E27FC236}">
                <a16:creationId xmlns:a16="http://schemas.microsoft.com/office/drawing/2014/main" id="{ECCC1EE0-9AC0-2A48-AE02-4A64A1485957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40" y="2279838"/>
            <a:ext cx="16010672" cy="8991966"/>
          </a:xfrm>
          <a:prstGeom prst="rect">
            <a:avLst/>
          </a:prstGeom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0CB996B0-483A-3842-990C-34352DD6381D}"/>
              </a:ext>
            </a:extLst>
          </p:cNvPr>
          <p:cNvSpPr/>
          <p:nvPr/>
        </p:nvSpPr>
        <p:spPr>
          <a:xfrm>
            <a:off x="11220814" y="1970909"/>
            <a:ext cx="1853855" cy="1853855"/>
          </a:xfrm>
          <a:prstGeom prst="ellipse">
            <a:avLst/>
          </a:prstGeom>
          <a:solidFill>
            <a:srgbClr val="F1E4B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pt-BR" sz="2700"/>
          </a:p>
        </p:txBody>
      </p:sp>
      <p:pic>
        <p:nvPicPr>
          <p:cNvPr id="101" name="Imagem 100">
            <a:extLst>
              <a:ext uri="{FF2B5EF4-FFF2-40B4-BE49-F238E27FC236}">
                <a16:creationId xmlns:a16="http://schemas.microsoft.com/office/drawing/2014/main" id="{28B0E0AE-FBC2-2449-9C07-82434D2579DC}"/>
              </a:ext>
            </a:extLst>
          </p:cNvPr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86" y="2016653"/>
            <a:ext cx="2473716" cy="1611770"/>
          </a:xfrm>
          <a:prstGeom prst="rect">
            <a:avLst/>
          </a:prstGeom>
        </p:spPr>
      </p:pic>
      <p:sp>
        <p:nvSpPr>
          <p:cNvPr id="38" name="Rectangle 14">
            <a:extLst>
              <a:ext uri="{FF2B5EF4-FFF2-40B4-BE49-F238E27FC236}">
                <a16:creationId xmlns:a16="http://schemas.microsoft.com/office/drawing/2014/main" id="{BDC26537-735D-024E-A3A5-562CFF3E515D}"/>
              </a:ext>
            </a:extLst>
          </p:cNvPr>
          <p:cNvSpPr/>
          <p:nvPr/>
        </p:nvSpPr>
        <p:spPr>
          <a:xfrm>
            <a:off x="3405284" y="2947601"/>
            <a:ext cx="7323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pt-BR" sz="2400">
                <a:latin charset="0" typeface="Roboto Light"/>
                <a:ea charset="0" typeface="Roboto Light"/>
                <a:cs charset="0" typeface="Roboto Light"/>
              </a:rPr>
              <a:t>Pioneiro no Estado de São Paulo </a:t>
            </a:r>
            <a:r>
              <a:rPr dirty="0" lang="pt-BR" sz="2400">
                <a:latin charset="0" typeface="Roboto Light"/>
                <a:ea charset="0" typeface="Roboto Light"/>
                <a:cs charset="0" typeface="Roboto Light"/>
              </a:rPr>
              <a:t>– foi o primeiro parque tecnológico criado em território paulista.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61204F46-9F76-5546-A42E-5A83E2CDA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3432" y="3038410"/>
            <a:ext cx="315000" cy="28094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F12642-A19C-C2D2-401D-F3B99497FE51}"/>
              </a:ext>
            </a:extLst>
          </p:cNvPr>
          <p:cNvSpPr txBox="1"/>
          <p:nvPr/>
        </p:nvSpPr>
        <p:spPr>
          <a:xfrm>
            <a:off x="2970098" y="589866"/>
            <a:ext cx="9472578" cy="55399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pt-BR" sz="3000">
                <a:solidFill>
                  <a:srgbClr val="263968"/>
                </a:solidFill>
                <a:latin charset="0" panose="02000000000000000000" pitchFamily="2" typeface="Roboto"/>
                <a:ea charset="0" panose="02000000000000000000" pitchFamily="2" typeface="Roboto"/>
                <a:cs charset="0" typeface="Roboto Black"/>
              </a:rPr>
              <a:t>O Parque de Inovação Tecnológica</a:t>
            </a:r>
            <a:endParaRPr b="1" dirty="0" lang="pt-BR" sz="3000">
              <a:solidFill>
                <a:srgbClr val="263968"/>
              </a:solidFill>
              <a:latin charset="0" panose="02000000000000000000" pitchFamily="2" typeface="Roboto"/>
              <a:ea charset="0" panose="02000000000000000000" pitchFamily="2" typeface="Roboto"/>
              <a:cs charset="0"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809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B092F21-4F2C-EF53-00E6-B58609591CEA}"/>
              </a:ext>
            </a:extLst>
          </p:cNvPr>
          <p:cNvGrpSpPr/>
          <p:nvPr/>
        </p:nvGrpSpPr>
        <p:grpSpPr>
          <a:xfrm>
            <a:off x="-22482" y="-2737"/>
            <a:ext cx="2275569" cy="10331972"/>
            <a:chOff x="-14988" y="-1825"/>
            <a:chExt cx="606420" cy="6887981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7005B4E7-9942-F492-5487-4F39BD8F09D1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796876" y="4480821"/>
              <a:ext cx="4157241" cy="593464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71BC102-4D46-20EE-4FAF-E4829E72F626}"/>
                </a:ext>
              </a:extLst>
            </p:cNvPr>
            <p:cNvSpPr/>
            <p:nvPr/>
          </p:nvSpPr>
          <p:spPr>
            <a:xfrm>
              <a:off x="-14988" y="-1825"/>
              <a:ext cx="606420" cy="2700757"/>
            </a:xfrm>
            <a:prstGeom prst="rect">
              <a:avLst/>
            </a:prstGeom>
            <a:solidFill>
              <a:srgbClr val="1A9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pt-BR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 lang="pt-BR" sz="4800"/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CB7535A-AC1B-13DB-6E17-3B94E85945B7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835778" y="4458946"/>
              <a:ext cx="4248000" cy="606420"/>
            </a:xfrm>
            <a:prstGeom prst="rect">
              <a:avLst/>
            </a:prstGeom>
          </p:spPr>
        </p:pic>
      </p:grpSp>
      <p:pic>
        <p:nvPicPr>
          <p:cNvPr descr="Logotipo&#10;&#10;Descrição gerada automaticamente" id="6" name="Imagem 5">
            <a:extLst>
              <a:ext uri="{FF2B5EF4-FFF2-40B4-BE49-F238E27FC236}">
                <a16:creationId xmlns:a16="http://schemas.microsoft.com/office/drawing/2014/main" id="{E3DC75A2-39E8-B92D-3C3C-8BA82AB1C2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"/>
          <a:stretch/>
        </p:blipFill>
        <p:spPr>
          <a:xfrm>
            <a:off x="403472" y="9004650"/>
            <a:ext cx="1423662" cy="898047"/>
          </a:xfrm>
          <a:prstGeom prst="rect">
            <a:avLst/>
          </a:prstGeom>
        </p:spPr>
      </p:pic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D03283F6-D05B-E14F-AED4-D43623067009}"/>
              </a:ext>
            </a:extLst>
          </p:cNvPr>
          <p:cNvSpPr txBox="1"/>
          <p:nvPr/>
        </p:nvSpPr>
        <p:spPr>
          <a:xfrm>
            <a:off x="2970098" y="589866"/>
            <a:ext cx="9801522" cy="55399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pt-BR" sz="3000">
                <a:solidFill>
                  <a:srgbClr val="263968"/>
                </a:solidFill>
                <a:latin charset="0" panose="02000000000000000000" pitchFamily="2" typeface="Roboto"/>
                <a:ea charset="0" panose="02000000000000000000" pitchFamily="2" typeface="Roboto"/>
                <a:cs charset="0" typeface="Roboto Black"/>
              </a:rPr>
              <a:t>O Parque de Inovação Tecnológica</a:t>
            </a:r>
            <a:endParaRPr b="1" dirty="0" lang="pt-BR" sz="3000">
              <a:solidFill>
                <a:srgbClr val="263968"/>
              </a:solidFill>
              <a:latin charset="0" panose="02000000000000000000" pitchFamily="2" typeface="Roboto"/>
              <a:ea charset="0" panose="02000000000000000000" pitchFamily="2" typeface="Roboto"/>
              <a:cs charset="0" typeface="Roboto"/>
            </a:endParaRP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5D2A70B9-699E-2A41-98A9-76E0B237BEA4}"/>
              </a:ext>
            </a:extLst>
          </p:cNvPr>
          <p:cNvSpPr txBox="1"/>
          <p:nvPr/>
        </p:nvSpPr>
        <p:spPr>
          <a:xfrm>
            <a:off x="-34728" y="427737"/>
            <a:ext cx="2302784" cy="13388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pt-BR" sz="8100">
                <a:solidFill>
                  <a:schemeClr val="bg1"/>
                </a:solidFill>
                <a:latin charset="0" typeface="Roboto Black"/>
                <a:ea charset="0" typeface="Roboto Black"/>
                <a:cs charset="0" typeface="Roboto Black"/>
              </a:rPr>
              <a:t>2</a:t>
            </a:r>
            <a:endParaRPr dirty="0" lang="pt-BR" sz="8100">
              <a:solidFill>
                <a:schemeClr val="bg1"/>
              </a:solidFill>
              <a:latin charset="0" typeface="Roboto Light"/>
              <a:ea charset="0" typeface="Roboto Light"/>
              <a:cs charset="0" typeface="Roboto Light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88BFA3BE-BBD2-974F-BBDB-744016425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041" y="2269300"/>
            <a:ext cx="16028960" cy="89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46232" cy="10287000"/>
          </a:xfrm>
          <a:custGeom>
            <a:avLst/>
            <a:gdLst/>
            <a:ahLst/>
            <a:cxnLst/>
            <a:rect l="l" t="t" r="r" b="b"/>
            <a:pathLst>
              <a:path w="2046232" h="10287000">
                <a:moveTo>
                  <a:pt x="0" y="0"/>
                </a:moveTo>
                <a:lnTo>
                  <a:pt x="2046232" y="0"/>
                </a:lnTo>
                <a:lnTo>
                  <a:pt x="20462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5400000">
            <a:off x="5715926" y="3628483"/>
            <a:ext cx="9558940" cy="2549051"/>
          </a:xfrm>
          <a:custGeom>
            <a:avLst/>
            <a:gdLst/>
            <a:ahLst/>
            <a:cxnLst/>
            <a:rect l="l" t="t" r="r" b="b"/>
            <a:pathLst>
              <a:path w="9558940" h="2549051">
                <a:moveTo>
                  <a:pt x="0" y="0"/>
                </a:moveTo>
                <a:lnTo>
                  <a:pt x="9558940" y="0"/>
                </a:lnTo>
                <a:lnTo>
                  <a:pt x="9558940" y="2549051"/>
                </a:lnTo>
                <a:lnTo>
                  <a:pt x="0" y="2549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0851695" y="1338917"/>
            <a:ext cx="150777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31F20"/>
                </a:solidFill>
                <a:latin typeface="Open Sans Bold"/>
              </a:rPr>
              <a:t>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66981" y="5048250"/>
            <a:ext cx="150777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31F20"/>
                </a:solidFill>
                <a:latin typeface="Open Sans Bold"/>
              </a:rPr>
              <a:t>2023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81959" y="8551976"/>
            <a:ext cx="150777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33333"/>
                </a:solidFill>
                <a:latin typeface="Open Sans Bold"/>
              </a:rPr>
              <a:t>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46837" y="198670"/>
            <a:ext cx="4326910" cy="94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8"/>
              </a:lnSpc>
            </a:pPr>
            <a:r>
              <a:rPr lang="en-US" sz="2699" dirty="0" err="1">
                <a:solidFill>
                  <a:srgbClr val="000000"/>
                </a:solidFill>
                <a:latin typeface="Open Sans Bold"/>
              </a:rPr>
              <a:t>Projeto</a:t>
            </a:r>
            <a:r>
              <a:rPr lang="en-US" sz="2699" dirty="0">
                <a:solidFill>
                  <a:srgbClr val="000000"/>
                </a:solidFill>
                <a:latin typeface="Open Sans Bold"/>
              </a:rPr>
              <a:t> com Toyota Mobility Foundation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17090" y="1705240"/>
            <a:ext cx="4326910" cy="466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8"/>
              </a:lnSpc>
            </a:pPr>
            <a:r>
              <a:rPr lang="en-US" sz="2699" dirty="0" err="1">
                <a:solidFill>
                  <a:srgbClr val="000000"/>
                </a:solidFill>
                <a:latin typeface="Open Sans Bold"/>
              </a:rPr>
              <a:t>Instalação</a:t>
            </a:r>
            <a:r>
              <a:rPr lang="en-US" sz="2699" dirty="0">
                <a:solidFill>
                  <a:srgbClr val="000000"/>
                </a:solidFill>
                <a:latin typeface="Open Sans Bold"/>
              </a:rPr>
              <a:t> do </a:t>
            </a:r>
            <a:r>
              <a:rPr lang="en-US" sz="2699" dirty="0" err="1">
                <a:solidFill>
                  <a:srgbClr val="000000"/>
                </a:solidFill>
                <a:latin typeface="Open Sans Bold"/>
              </a:rPr>
              <a:t>MetrôSP</a:t>
            </a:r>
            <a:endParaRPr lang="en-US" sz="2699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46837" y="2738144"/>
            <a:ext cx="4326910" cy="94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8"/>
              </a:lnSpc>
            </a:pPr>
            <a:r>
              <a:rPr lang="en-US" sz="2699">
                <a:solidFill>
                  <a:srgbClr val="000000"/>
                </a:solidFill>
                <a:latin typeface="Open Sans Bold"/>
                <a:ea typeface="Open Sans Bold"/>
              </a:rPr>
              <a:t>1° encontro do Hub de Mobilidade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14800" y="3543300"/>
            <a:ext cx="4939088" cy="142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8"/>
              </a:lnSpc>
            </a:pPr>
            <a:r>
              <a:rPr lang="en-US" sz="2699" dirty="0" err="1">
                <a:solidFill>
                  <a:srgbClr val="000000"/>
                </a:solidFill>
                <a:latin typeface="Open Sans Bold"/>
              </a:rPr>
              <a:t>Início</a:t>
            </a:r>
            <a:r>
              <a:rPr lang="en-US" sz="2699" dirty="0">
                <a:solidFill>
                  <a:srgbClr val="000000"/>
                </a:solidFill>
                <a:latin typeface="Open Sans Bold"/>
              </a:rPr>
              <a:t> da </a:t>
            </a:r>
            <a:r>
              <a:rPr lang="en-US" sz="2699" dirty="0" err="1">
                <a:solidFill>
                  <a:srgbClr val="000000"/>
                </a:solidFill>
                <a:latin typeface="Open Sans Bold"/>
              </a:rPr>
              <a:t>construção</a:t>
            </a:r>
            <a:r>
              <a:rPr lang="en-US" sz="2699" dirty="0">
                <a:solidFill>
                  <a:srgbClr val="000000"/>
                </a:solidFill>
                <a:latin typeface="Open Sans Bold"/>
              </a:rPr>
              <a:t> do Centro de </a:t>
            </a:r>
            <a:r>
              <a:rPr lang="en-US" sz="2699" dirty="0" err="1">
                <a:solidFill>
                  <a:srgbClr val="000000"/>
                </a:solidFill>
                <a:latin typeface="Open Sans Bold"/>
              </a:rPr>
              <a:t>Desenvolvimento</a:t>
            </a:r>
            <a:r>
              <a:rPr lang="en-US" sz="2699" dirty="0">
                <a:solidFill>
                  <a:srgbClr val="000000"/>
                </a:solidFill>
                <a:latin typeface="Open Sans Bold"/>
              </a:rPr>
              <a:t> à </a:t>
            </a:r>
            <a:r>
              <a:rPr lang="en-US" sz="2699" dirty="0" err="1">
                <a:solidFill>
                  <a:srgbClr val="000000"/>
                </a:solidFill>
                <a:latin typeface="Open Sans Bold"/>
              </a:rPr>
              <a:t>mobilidade</a:t>
            </a:r>
            <a:r>
              <a:rPr lang="en-US" sz="2699" dirty="0">
                <a:solidFill>
                  <a:srgbClr val="000000"/>
                </a:solidFill>
                <a:latin typeface="Open Sans Bold"/>
              </a:rPr>
              <a:t> no PIT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46792" y="5277618"/>
            <a:ext cx="4326910" cy="466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8"/>
              </a:lnSpc>
            </a:pPr>
            <a:r>
              <a:rPr lang="en-US" sz="2699" dirty="0" err="1">
                <a:solidFill>
                  <a:srgbClr val="000000"/>
                </a:solidFill>
                <a:latin typeface="Open Sans Bold"/>
              </a:rPr>
              <a:t>MobLab</a:t>
            </a:r>
            <a:r>
              <a:rPr lang="en-US" sz="2699" dirty="0">
                <a:solidFill>
                  <a:srgbClr val="000000"/>
                </a:solidFill>
                <a:latin typeface="Open Sans Bold"/>
              </a:rPr>
              <a:t> – FGV </a:t>
            </a:r>
            <a:r>
              <a:rPr lang="en-US" sz="2699" dirty="0" err="1">
                <a:solidFill>
                  <a:srgbClr val="000000"/>
                </a:solidFill>
                <a:latin typeface="Open Sans Bold"/>
              </a:rPr>
              <a:t>Cidades</a:t>
            </a:r>
            <a:endParaRPr lang="en-US" sz="2699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20889" y="5981700"/>
            <a:ext cx="4632999" cy="142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8"/>
              </a:lnSpc>
            </a:pPr>
            <a:r>
              <a:rPr lang="en-US" sz="2699" dirty="0" err="1">
                <a:solidFill>
                  <a:srgbClr val="000000"/>
                </a:solidFill>
                <a:latin typeface="Open Sans Bold"/>
              </a:rPr>
              <a:t>Instalação</a:t>
            </a:r>
            <a:r>
              <a:rPr lang="en-US" sz="2699" dirty="0">
                <a:solidFill>
                  <a:srgbClr val="000000"/>
                </a:solidFill>
                <a:latin typeface="Open Sans Bold"/>
              </a:rPr>
              <a:t> do ONSV - </a:t>
            </a:r>
            <a:r>
              <a:rPr lang="en-US" sz="2699" dirty="0" err="1">
                <a:solidFill>
                  <a:srgbClr val="000000"/>
                </a:solidFill>
                <a:latin typeface="Open Sans Bold"/>
              </a:rPr>
              <a:t>Observatório</a:t>
            </a:r>
            <a:r>
              <a:rPr lang="en-US" sz="2699" dirty="0">
                <a:solidFill>
                  <a:srgbClr val="000000"/>
                </a:solidFill>
                <a:latin typeface="Open Sans Bold"/>
              </a:rPr>
              <a:t> Nacional de </a:t>
            </a:r>
            <a:r>
              <a:rPr lang="en-US" sz="2699" dirty="0" err="1">
                <a:solidFill>
                  <a:srgbClr val="000000"/>
                </a:solidFill>
                <a:latin typeface="Open Sans Bold"/>
              </a:rPr>
              <a:t>Segurança</a:t>
            </a:r>
            <a:r>
              <a:rPr lang="en-US" sz="26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Open Sans Bold"/>
              </a:rPr>
              <a:t>Viária</a:t>
            </a:r>
            <a:r>
              <a:rPr lang="en-US" sz="2699" dirty="0">
                <a:solidFill>
                  <a:srgbClr val="000000"/>
                </a:solidFill>
                <a:latin typeface="Open Sans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20889" y="8590076"/>
            <a:ext cx="4632999" cy="94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8"/>
              </a:lnSpc>
            </a:pPr>
            <a:r>
              <a:rPr lang="en-US" sz="2699">
                <a:solidFill>
                  <a:srgbClr val="000000"/>
                </a:solidFill>
                <a:latin typeface="Open Sans Bold"/>
              </a:rPr>
              <a:t>Visitas de gestores ligados à mobilidade de SP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36904" y="7468964"/>
            <a:ext cx="5208096" cy="942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en-US" sz="2699" dirty="0">
                <a:solidFill>
                  <a:srgbClr val="000000"/>
                </a:solidFill>
                <a:latin typeface="Open Sans Bold"/>
              </a:rPr>
              <a:t>Pitch Day – </a:t>
            </a:r>
            <a:r>
              <a:rPr lang="en-US" sz="2699" dirty="0" err="1">
                <a:solidFill>
                  <a:srgbClr val="000000"/>
                </a:solidFill>
                <a:latin typeface="Open Sans Bold"/>
              </a:rPr>
              <a:t>Conexão</a:t>
            </a:r>
            <a:r>
              <a:rPr lang="en-US" sz="2699" dirty="0">
                <a:solidFill>
                  <a:srgbClr val="000000"/>
                </a:solidFill>
                <a:latin typeface="Open Sans Bold"/>
              </a:rPr>
              <a:t> Startups e </a:t>
            </a:r>
            <a:r>
              <a:rPr lang="en-US" sz="2699" dirty="0" err="1">
                <a:solidFill>
                  <a:srgbClr val="000000"/>
                </a:solidFill>
                <a:latin typeface="Open Sans Bold"/>
              </a:rPr>
              <a:t>Universidades</a:t>
            </a:r>
            <a:endParaRPr lang="en-US" sz="2699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11367" y="325565"/>
            <a:ext cx="1634666" cy="1029525"/>
          </a:xfrm>
          <a:custGeom>
            <a:avLst/>
            <a:gdLst/>
            <a:ahLst/>
            <a:cxnLst/>
            <a:rect l="l" t="t" r="r" b="b"/>
            <a:pathLst>
              <a:path w="1634666" h="1029525">
                <a:moveTo>
                  <a:pt x="0" y="0"/>
                </a:moveTo>
                <a:lnTo>
                  <a:pt x="1634666" y="0"/>
                </a:lnTo>
                <a:lnTo>
                  <a:pt x="1634666" y="1029525"/>
                </a:lnTo>
                <a:lnTo>
                  <a:pt x="0" y="1029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 rot="-5400000">
            <a:off x="-943111" y="7841093"/>
            <a:ext cx="3886474" cy="472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82"/>
              </a:lnSpc>
            </a:pPr>
            <a:r>
              <a:rPr lang="en-US" sz="2772" dirty="0">
                <a:solidFill>
                  <a:schemeClr val="bg1">
                    <a:alpha val="60784"/>
                  </a:schemeClr>
                </a:solidFill>
                <a:latin typeface="Aileron Bold"/>
              </a:rPr>
              <a:t>Hub de </a:t>
            </a:r>
            <a:r>
              <a:rPr lang="en-US" sz="2772" dirty="0" err="1">
                <a:solidFill>
                  <a:schemeClr val="bg1">
                    <a:alpha val="60784"/>
                  </a:schemeClr>
                </a:solidFill>
                <a:latin typeface="Aileron Bold"/>
              </a:rPr>
              <a:t>Mobilidade</a:t>
            </a:r>
            <a:endParaRPr lang="en-US" sz="2772" dirty="0">
              <a:solidFill>
                <a:schemeClr val="bg1">
                  <a:alpha val="60784"/>
                </a:schemeClr>
              </a:solidFill>
              <a:latin typeface="Aileron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4262099" y="4522106"/>
            <a:ext cx="10524448" cy="47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2"/>
              </a:lnSpc>
            </a:pPr>
            <a:r>
              <a:rPr lang="en-US" sz="2772">
                <a:solidFill>
                  <a:srgbClr val="23201D">
                    <a:alpha val="60784"/>
                  </a:srgbClr>
                </a:solidFill>
                <a:latin typeface="Aileron Bold"/>
              </a:rPr>
              <a:t>Hub de Mobilidade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2046232" cy="10287000"/>
          </a:xfrm>
          <a:custGeom>
            <a:avLst/>
            <a:gdLst/>
            <a:ahLst/>
            <a:cxnLst/>
            <a:rect l="l" t="t" r="r" b="b"/>
            <a:pathLst>
              <a:path w="2046232" h="10287000">
                <a:moveTo>
                  <a:pt x="0" y="0"/>
                </a:moveTo>
                <a:lnTo>
                  <a:pt x="2046232" y="0"/>
                </a:lnTo>
                <a:lnTo>
                  <a:pt x="20462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333"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69268"/>
              </p:ext>
            </p:extLst>
          </p:nvPr>
        </p:nvGraphicFramePr>
        <p:xfrm>
          <a:off x="2234503" y="3187444"/>
          <a:ext cx="15641849" cy="52098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5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2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7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233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3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399" b="1" u="none" strike="noStrike" dirty="0" err="1">
                          <a:solidFill>
                            <a:srgbClr val="000000"/>
                          </a:solidFill>
                        </a:rPr>
                        <a:t>Programa</a:t>
                      </a:r>
                      <a:r>
                        <a:rPr lang="en-US" sz="2399" b="1" u="none" strike="noStrike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399" b="1" u="none" strike="noStrike" dirty="0" err="1">
                          <a:solidFill>
                            <a:srgbClr val="000000"/>
                          </a:solidFill>
                        </a:rPr>
                        <a:t>Integrador</a:t>
                      </a:r>
                      <a:endParaRPr lang="en-US" sz="1100" b="1" dirty="0"/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3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399" b="1" dirty="0" err="1">
                          <a:solidFill>
                            <a:srgbClr val="000000"/>
                          </a:solidFill>
                        </a:rPr>
                        <a:t>MobLab</a:t>
                      </a:r>
                      <a:endParaRPr lang="en-US" sz="1100" b="1" dirty="0"/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3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399" b="1" dirty="0">
                          <a:solidFill>
                            <a:srgbClr val="000000"/>
                          </a:solidFill>
                        </a:rPr>
                        <a:t>Centro </a:t>
                      </a:r>
                      <a:r>
                        <a:rPr lang="en-US" sz="2399" b="1" dirty="0" err="1">
                          <a:solidFill>
                            <a:srgbClr val="000000"/>
                          </a:solidFill>
                        </a:rPr>
                        <a:t>Desenvolvimento</a:t>
                      </a:r>
                      <a:r>
                        <a:rPr lang="en-US" sz="2399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399" b="1" dirty="0" err="1">
                          <a:solidFill>
                            <a:srgbClr val="000000"/>
                          </a:solidFill>
                        </a:rPr>
                        <a:t>Tecnológico</a:t>
                      </a:r>
                      <a:r>
                        <a:rPr lang="en-US" sz="2399" b="1" dirty="0">
                          <a:solidFill>
                            <a:srgbClr val="000000"/>
                          </a:solidFill>
                        </a:rPr>
                        <a:t> - CDT</a:t>
                      </a:r>
                      <a:endParaRPr lang="en-US" sz="1100" b="1" dirty="0"/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3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399" b="1" dirty="0">
                          <a:solidFill>
                            <a:srgbClr val="000000"/>
                          </a:solidFill>
                        </a:rPr>
                        <a:t>Cluster / </a:t>
                      </a:r>
                      <a:r>
                        <a:rPr lang="en-US" sz="2399" b="1" dirty="0" err="1">
                          <a:solidFill>
                            <a:srgbClr val="000000"/>
                          </a:solidFill>
                        </a:rPr>
                        <a:t>Arranjo</a:t>
                      </a:r>
                      <a:r>
                        <a:rPr lang="en-US" sz="2399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399" b="1" dirty="0" err="1">
                          <a:solidFill>
                            <a:srgbClr val="000000"/>
                          </a:solidFill>
                        </a:rPr>
                        <a:t>Produtivo</a:t>
                      </a:r>
                      <a:r>
                        <a:rPr lang="en-US" sz="2399" b="1" dirty="0">
                          <a:solidFill>
                            <a:srgbClr val="000000"/>
                          </a:solidFill>
                        </a:rPr>
                        <a:t> Local (APL) - </a:t>
                      </a:r>
                      <a:r>
                        <a:rPr lang="en-US" sz="2399" b="1" dirty="0" err="1">
                          <a:solidFill>
                            <a:srgbClr val="000000"/>
                          </a:solidFill>
                        </a:rPr>
                        <a:t>Mobilidade</a:t>
                      </a:r>
                      <a:endParaRPr lang="en-US" sz="1100" b="1" dirty="0"/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34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</a:rPr>
                        <a:t>Semob (3 anos)</a:t>
                      </a:r>
                      <a:endParaRPr lang="en-US" sz="1100"/>
                    </a:p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</a:pPr>
                      <a:r>
                        <a:rPr lang="en-US" sz="2000">
                          <a:solidFill>
                            <a:srgbClr val="000000"/>
                          </a:solidFill>
                        </a:rPr>
                        <a:t>Início em Jun/24</a:t>
                      </a:r>
                      <a:endParaRPr lang="en-US" sz="2000">
                        <a:solidFill>
                          <a:srgbClr val="000000"/>
                        </a:solidFill>
                        <a:latin typeface="Aileron Bold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Em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curso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(3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anos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100" dirty="0"/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</a:rPr>
                        <a:t>Em curso (2 anos)</a:t>
                      </a:r>
                      <a:endParaRPr lang="en-US" sz="1100"/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</a:rPr>
                        <a:t>Futuro CG4(?)</a:t>
                      </a:r>
                      <a:endParaRPr lang="en-US" sz="1100"/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3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</a:rPr>
                        <a:t>Soluções Inovadoras em Mobilidade com foco no Cidadão</a:t>
                      </a:r>
                      <a:endParaRPr lang="en-US" sz="1100"/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</a:rPr>
                        <a:t>Plataforma de dados - suporte à elaboração de políticas públicas em mobilidade</a:t>
                      </a:r>
                      <a:endParaRPr lang="en-US" sz="1100"/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</a:rPr>
                        <a:t>Demandas tecnológicas do Metrô de São Paulo</a:t>
                      </a:r>
                      <a:endParaRPr lang="en-US" sz="1100"/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</a:rPr>
                        <a:t>Competividade &amp; Negócios</a:t>
                      </a:r>
                      <a:endParaRPr lang="en-US" sz="1100"/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3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</a:rPr>
                        <a:t>Conexão com Universidades, Startups e Instituições de Fomento</a:t>
                      </a:r>
                      <a:endParaRPr lang="en-US" sz="1100"/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7"/>
          <p:cNvGrpSpPr/>
          <p:nvPr/>
        </p:nvGrpSpPr>
        <p:grpSpPr>
          <a:xfrm>
            <a:off x="14725311" y="952500"/>
            <a:ext cx="2123388" cy="212338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98" r="-19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63598" y="952500"/>
            <a:ext cx="2123388" cy="212338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177" b="-17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Freeform 11"/>
          <p:cNvSpPr/>
          <p:nvPr/>
        </p:nvSpPr>
        <p:spPr>
          <a:xfrm>
            <a:off x="6368522" y="1493354"/>
            <a:ext cx="3420183" cy="1041680"/>
          </a:xfrm>
          <a:custGeom>
            <a:avLst/>
            <a:gdLst/>
            <a:ahLst/>
            <a:cxnLst/>
            <a:rect l="l" t="t" r="r" b="b"/>
            <a:pathLst>
              <a:path w="3420183" h="1041680">
                <a:moveTo>
                  <a:pt x="0" y="0"/>
                </a:moveTo>
                <a:lnTo>
                  <a:pt x="3420183" y="0"/>
                </a:lnTo>
                <a:lnTo>
                  <a:pt x="3420183" y="1041680"/>
                </a:lnTo>
                <a:lnTo>
                  <a:pt x="0" y="10416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7255089" y="269807"/>
            <a:ext cx="556786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23201D"/>
                </a:solidFill>
                <a:latin typeface="Aileron Bold"/>
              </a:rPr>
              <a:t>HUB DE MOBILIDADE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211367" y="325565"/>
            <a:ext cx="1634666" cy="1029525"/>
          </a:xfrm>
          <a:custGeom>
            <a:avLst/>
            <a:gdLst/>
            <a:ahLst/>
            <a:cxnLst/>
            <a:rect l="l" t="t" r="r" b="b"/>
            <a:pathLst>
              <a:path w="1634666" h="1029525">
                <a:moveTo>
                  <a:pt x="0" y="0"/>
                </a:moveTo>
                <a:lnTo>
                  <a:pt x="1634666" y="0"/>
                </a:lnTo>
                <a:lnTo>
                  <a:pt x="1634666" y="1029525"/>
                </a:lnTo>
                <a:lnTo>
                  <a:pt x="0" y="1029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EEBB8EE5-483B-7D89-9CCA-28E0C3B93F5B}"/>
              </a:ext>
            </a:extLst>
          </p:cNvPr>
          <p:cNvSpPr txBox="1"/>
          <p:nvPr/>
        </p:nvSpPr>
        <p:spPr>
          <a:xfrm rot="-5400000">
            <a:off x="-943111" y="7841093"/>
            <a:ext cx="3886474" cy="472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82"/>
              </a:lnSpc>
            </a:pPr>
            <a:r>
              <a:rPr lang="en-US" sz="2772" dirty="0">
                <a:solidFill>
                  <a:schemeClr val="bg1">
                    <a:alpha val="60784"/>
                  </a:schemeClr>
                </a:solidFill>
                <a:latin typeface="Aileron Bold"/>
              </a:rPr>
              <a:t>Hub de </a:t>
            </a:r>
            <a:r>
              <a:rPr lang="en-US" sz="2772" dirty="0" err="1">
                <a:solidFill>
                  <a:schemeClr val="bg1">
                    <a:alpha val="60784"/>
                  </a:schemeClr>
                </a:solidFill>
                <a:latin typeface="Aileron Bold"/>
              </a:rPr>
              <a:t>Mobilidade</a:t>
            </a:r>
            <a:endParaRPr lang="en-US" sz="2772" dirty="0">
              <a:solidFill>
                <a:schemeClr val="bg1">
                  <a:alpha val="60784"/>
                </a:schemeClr>
              </a:solidFill>
              <a:latin typeface="Aileron Bold"/>
            </a:endParaRPr>
          </a:p>
        </p:txBody>
      </p:sp>
      <p:pic>
        <p:nvPicPr>
          <p:cNvPr id="1026" name="Picture 2" descr="Home ONSV">
            <a:extLst>
              <a:ext uri="{FF2B5EF4-FFF2-40B4-BE49-F238E27FC236}">
                <a16:creationId xmlns:a16="http://schemas.microsoft.com/office/drawing/2014/main" id="{E646A8E2-B1AB-B1D4-0C1F-74A30457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37" y="8518740"/>
            <a:ext cx="2451736" cy="163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curso Prefeitura de São José dos Campos - SP: cursos, edital e datas |  Gran Cursos Online">
            <a:extLst>
              <a:ext uri="{FF2B5EF4-FFF2-40B4-BE49-F238E27FC236}">
                <a16:creationId xmlns:a16="http://schemas.microsoft.com/office/drawing/2014/main" id="{2629DE29-F50D-F865-6980-9FDF0F15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25" y="949257"/>
            <a:ext cx="2753481" cy="207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46232" cy="10287000"/>
          </a:xfrm>
          <a:custGeom>
            <a:avLst/>
            <a:gdLst/>
            <a:ahLst/>
            <a:cxnLst/>
            <a:rect l="l" t="t" r="r" b="b"/>
            <a:pathLst>
              <a:path w="2046232" h="10287000">
                <a:moveTo>
                  <a:pt x="0" y="0"/>
                </a:moveTo>
                <a:lnTo>
                  <a:pt x="2046232" y="0"/>
                </a:lnTo>
                <a:lnTo>
                  <a:pt x="20462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46232" y="1401812"/>
            <a:ext cx="16241768" cy="8885188"/>
          </a:xfrm>
          <a:custGeom>
            <a:avLst/>
            <a:gdLst/>
            <a:ahLst/>
            <a:cxnLst/>
            <a:rect l="l" t="t" r="r" b="b"/>
            <a:pathLst>
              <a:path w="16241768" h="8885188">
                <a:moveTo>
                  <a:pt x="0" y="0"/>
                </a:moveTo>
                <a:lnTo>
                  <a:pt x="16241768" y="0"/>
                </a:lnTo>
                <a:lnTo>
                  <a:pt x="16241768" y="8885188"/>
                </a:lnTo>
                <a:lnTo>
                  <a:pt x="0" y="88851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674" r="-46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5870054" y="-385054"/>
            <a:ext cx="2228029" cy="2228029"/>
          </a:xfrm>
          <a:custGeom>
            <a:avLst/>
            <a:gdLst/>
            <a:ahLst/>
            <a:cxnLst/>
            <a:rect l="l" t="t" r="r" b="b"/>
            <a:pathLst>
              <a:path w="2228029" h="2228029">
                <a:moveTo>
                  <a:pt x="0" y="0"/>
                </a:moveTo>
                <a:lnTo>
                  <a:pt x="2228028" y="0"/>
                </a:lnTo>
                <a:lnTo>
                  <a:pt x="2228028" y="2228028"/>
                </a:lnTo>
                <a:lnTo>
                  <a:pt x="0" y="2228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9845606" y="-3183632"/>
            <a:ext cx="2221652" cy="14270547"/>
            <a:chOff x="0" y="0"/>
            <a:chExt cx="660400" cy="42420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4242009"/>
            </a:xfrm>
            <a:custGeom>
              <a:avLst/>
              <a:gdLst/>
              <a:ahLst/>
              <a:cxnLst/>
              <a:rect l="l" t="t" r="r" b="b"/>
              <a:pathLst>
                <a:path w="660400" h="4242009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04674"/>
                  </a:cubicBezTo>
                  <a:lnTo>
                    <a:pt x="660400" y="4242009"/>
                  </a:lnTo>
                  <a:lnTo>
                    <a:pt x="0" y="4242009"/>
                  </a:lnTo>
                  <a:lnTo>
                    <a:pt x="0" y="407522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DBD8C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1750"/>
              <a:ext cx="660400" cy="4210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30216" y="2840815"/>
            <a:ext cx="2221652" cy="222165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8951354" y="391494"/>
            <a:ext cx="2221652" cy="14463929"/>
            <a:chOff x="0" y="0"/>
            <a:chExt cx="660400" cy="42994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4299493"/>
            </a:xfrm>
            <a:custGeom>
              <a:avLst/>
              <a:gdLst/>
              <a:ahLst/>
              <a:cxnLst/>
              <a:rect l="l" t="t" r="r" b="b"/>
              <a:pathLst>
                <a:path w="660400" h="4299493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05951"/>
                  </a:cubicBezTo>
                  <a:lnTo>
                    <a:pt x="660400" y="4299493"/>
                  </a:lnTo>
                  <a:lnTo>
                    <a:pt x="0" y="4299493"/>
                  </a:lnTo>
                  <a:lnTo>
                    <a:pt x="0" y="40884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DBD8C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1750"/>
              <a:ext cx="660400" cy="426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870054" y="6512633"/>
            <a:ext cx="2221652" cy="222165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38802" r="-38802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378515" y="343495"/>
            <a:ext cx="12480898" cy="68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23201D"/>
                </a:solidFill>
                <a:latin typeface="Aileron Bold"/>
              </a:rPr>
              <a:t>PIT | MOBILIDADE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21486" y="4533513"/>
            <a:ext cx="1051796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23201D"/>
                </a:solidFill>
                <a:latin typeface="Open Sans Italics"/>
              </a:rPr>
              <a:t>Diego Vilela, coordenador de inovação na Jaguar Land Rover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52094" y="8252955"/>
            <a:ext cx="1051796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23201D"/>
                </a:solidFill>
                <a:latin typeface="Open Sans Italics"/>
              </a:rPr>
              <a:t>Silvani Pereira, ex-diretor-presidente do Metrô de São Paulo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26999" y="3029622"/>
            <a:ext cx="13161001" cy="136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23201D"/>
                </a:solidFill>
                <a:latin typeface="Open Sans Bold"/>
              </a:rPr>
              <a:t>“ A competência já comprovada do PqTec e seus parceiros certamente irá revolucionar a mobilidade e trará novas oportunidades de desenvolvimento e negócios.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43765" y="6674694"/>
            <a:ext cx="12283438" cy="136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23201D"/>
                </a:solidFill>
                <a:latin typeface="Open Sans Bold"/>
              </a:rPr>
              <a:t>“A interação com o time do PqTec foi fundamental para que a Diretoria e a equipe técnica da companhia se convencessem de que seria uma oportunidade importante para a Empresa.”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45758" y="10115491"/>
            <a:ext cx="10481446" cy="136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 u="none" strike="noStrike">
                <a:solidFill>
                  <a:srgbClr val="23201D"/>
                </a:solidFill>
                <a:latin typeface="Open Sans Bold"/>
              </a:rPr>
              <a:t>“É um exemplo real da missão do Parque Tecnológico em integrar governo, empresas e universidades para promover a inovação em benefício à sociedade,”</a:t>
            </a:r>
          </a:p>
        </p:txBody>
      </p:sp>
      <p:sp>
        <p:nvSpPr>
          <p:cNvPr id="22" name="Freeform 22"/>
          <p:cNvSpPr/>
          <p:nvPr/>
        </p:nvSpPr>
        <p:spPr>
          <a:xfrm>
            <a:off x="211367" y="325565"/>
            <a:ext cx="1634666" cy="1029525"/>
          </a:xfrm>
          <a:custGeom>
            <a:avLst/>
            <a:gdLst/>
            <a:ahLst/>
            <a:cxnLst/>
            <a:rect l="l" t="t" r="r" b="b"/>
            <a:pathLst>
              <a:path w="1634666" h="1029525">
                <a:moveTo>
                  <a:pt x="0" y="0"/>
                </a:moveTo>
                <a:lnTo>
                  <a:pt x="1634666" y="0"/>
                </a:lnTo>
                <a:lnTo>
                  <a:pt x="1634666" y="1029525"/>
                </a:lnTo>
                <a:lnTo>
                  <a:pt x="0" y="10295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584534F7-4FBB-CB5E-27F9-4D41FD3DA61D}"/>
              </a:ext>
            </a:extLst>
          </p:cNvPr>
          <p:cNvSpPr txBox="1"/>
          <p:nvPr/>
        </p:nvSpPr>
        <p:spPr>
          <a:xfrm rot="-5400000">
            <a:off x="-943111" y="7841093"/>
            <a:ext cx="3886474" cy="472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82"/>
              </a:lnSpc>
            </a:pPr>
            <a:r>
              <a:rPr lang="en-US" sz="2772" dirty="0">
                <a:solidFill>
                  <a:schemeClr val="bg1">
                    <a:alpha val="60784"/>
                  </a:schemeClr>
                </a:solidFill>
                <a:latin typeface="Aileron Bold"/>
              </a:rPr>
              <a:t>Hub de </a:t>
            </a:r>
            <a:r>
              <a:rPr lang="en-US" sz="2772" dirty="0" err="1">
                <a:solidFill>
                  <a:schemeClr val="bg1">
                    <a:alpha val="60784"/>
                  </a:schemeClr>
                </a:solidFill>
                <a:latin typeface="Aileron Bold"/>
              </a:rPr>
              <a:t>Mobilidade</a:t>
            </a:r>
            <a:endParaRPr lang="en-US" sz="2772" dirty="0">
              <a:solidFill>
                <a:schemeClr val="bg1">
                  <a:alpha val="60784"/>
                </a:schemeClr>
              </a:solidFill>
              <a:latin typeface="Aileron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46232" cy="10287000"/>
          </a:xfrm>
          <a:custGeom>
            <a:avLst/>
            <a:gdLst/>
            <a:ahLst/>
            <a:cxnLst/>
            <a:rect l="l" t="t" r="r" b="b"/>
            <a:pathLst>
              <a:path w="2046232" h="10287000">
                <a:moveTo>
                  <a:pt x="0" y="0"/>
                </a:moveTo>
                <a:lnTo>
                  <a:pt x="2046232" y="0"/>
                </a:lnTo>
                <a:lnTo>
                  <a:pt x="20462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2046232" y="1249412"/>
            <a:ext cx="8705850" cy="152400"/>
          </a:xfrm>
          <a:prstGeom prst="rect">
            <a:avLst/>
          </a:prstGeom>
          <a:solidFill>
            <a:srgbClr val="652B87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4483595" y="1725662"/>
            <a:ext cx="4735389" cy="1991256"/>
          </a:xfrm>
          <a:custGeom>
            <a:avLst/>
            <a:gdLst/>
            <a:ahLst/>
            <a:cxnLst/>
            <a:rect l="l" t="t" r="r" b="b"/>
            <a:pathLst>
              <a:path w="4735389" h="1991256">
                <a:moveTo>
                  <a:pt x="0" y="0"/>
                </a:moveTo>
                <a:lnTo>
                  <a:pt x="4735389" y="0"/>
                </a:lnTo>
                <a:lnTo>
                  <a:pt x="4735389" y="1991256"/>
                </a:lnTo>
                <a:lnTo>
                  <a:pt x="0" y="1991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1347834" y="1813833"/>
            <a:ext cx="4258283" cy="1903085"/>
          </a:xfrm>
          <a:custGeom>
            <a:avLst/>
            <a:gdLst/>
            <a:ahLst/>
            <a:cxnLst/>
            <a:rect l="l" t="t" r="r" b="b"/>
            <a:pathLst>
              <a:path w="4258283" h="1903085">
                <a:moveTo>
                  <a:pt x="0" y="0"/>
                </a:moveTo>
                <a:lnTo>
                  <a:pt x="4258283" y="0"/>
                </a:lnTo>
                <a:lnTo>
                  <a:pt x="4258283" y="1903085"/>
                </a:lnTo>
                <a:lnTo>
                  <a:pt x="0" y="1903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8909280" y="3037775"/>
            <a:ext cx="3149141" cy="1983959"/>
          </a:xfrm>
          <a:custGeom>
            <a:avLst/>
            <a:gdLst/>
            <a:ahLst/>
            <a:cxnLst/>
            <a:rect l="l" t="t" r="r" b="b"/>
            <a:pathLst>
              <a:path w="3149141" h="1983959">
                <a:moveTo>
                  <a:pt x="0" y="0"/>
                </a:moveTo>
                <a:lnTo>
                  <a:pt x="3149141" y="0"/>
                </a:lnTo>
                <a:lnTo>
                  <a:pt x="3149141" y="1983959"/>
                </a:lnTo>
                <a:lnTo>
                  <a:pt x="0" y="19839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2046232" y="5345584"/>
            <a:ext cx="16241768" cy="4941416"/>
            <a:chOff x="0" y="0"/>
            <a:chExt cx="4277667" cy="13014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7668" cy="1301443"/>
            </a:xfrm>
            <a:custGeom>
              <a:avLst/>
              <a:gdLst/>
              <a:ahLst/>
              <a:cxnLst/>
              <a:rect l="l" t="t" r="r" b="b"/>
              <a:pathLst>
                <a:path w="4277668" h="1301443">
                  <a:moveTo>
                    <a:pt x="0" y="0"/>
                  </a:moveTo>
                  <a:lnTo>
                    <a:pt x="4277668" y="0"/>
                  </a:lnTo>
                  <a:lnTo>
                    <a:pt x="4277668" y="1301443"/>
                  </a:lnTo>
                  <a:lnTo>
                    <a:pt x="0" y="1301443"/>
                  </a:lnTo>
                  <a:close/>
                </a:path>
              </a:pathLst>
            </a:custGeom>
            <a:solidFill>
              <a:srgbClr val="B9B9B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4277667" cy="1396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9185864" y="-429808"/>
            <a:ext cx="2221652" cy="14270547"/>
            <a:chOff x="0" y="0"/>
            <a:chExt cx="660400" cy="424200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4242009"/>
            </a:xfrm>
            <a:custGeom>
              <a:avLst/>
              <a:gdLst/>
              <a:ahLst/>
              <a:cxnLst/>
              <a:rect l="l" t="t" r="r" b="b"/>
              <a:pathLst>
                <a:path w="660400" h="4242009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04674"/>
                  </a:cubicBezTo>
                  <a:lnTo>
                    <a:pt x="660400" y="4242009"/>
                  </a:lnTo>
                  <a:lnTo>
                    <a:pt x="0" y="4242009"/>
                  </a:lnTo>
                  <a:lnTo>
                    <a:pt x="0" y="407522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DBD8C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1750"/>
              <a:ext cx="660400" cy="4210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170473" y="5594640"/>
            <a:ext cx="2221652" cy="222165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8787083" y="1944209"/>
            <a:ext cx="2221652" cy="14463929"/>
            <a:chOff x="0" y="0"/>
            <a:chExt cx="660400" cy="429949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0400" cy="4299493"/>
            </a:xfrm>
            <a:custGeom>
              <a:avLst/>
              <a:gdLst/>
              <a:ahLst/>
              <a:cxnLst/>
              <a:rect l="l" t="t" r="r" b="b"/>
              <a:pathLst>
                <a:path w="660400" h="4299493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05951"/>
                  </a:cubicBezTo>
                  <a:lnTo>
                    <a:pt x="660400" y="4299493"/>
                  </a:lnTo>
                  <a:lnTo>
                    <a:pt x="0" y="4299493"/>
                  </a:lnTo>
                  <a:lnTo>
                    <a:pt x="0" y="40884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DBD8C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1750"/>
              <a:ext cx="660400" cy="426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705782" y="8065348"/>
            <a:ext cx="2221652" cy="222165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170473" y="340314"/>
            <a:ext cx="10524448" cy="55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2"/>
              </a:lnSpc>
            </a:pPr>
            <a:r>
              <a:rPr lang="en-US" sz="3372" dirty="0" err="1">
                <a:solidFill>
                  <a:srgbClr val="23201D"/>
                </a:solidFill>
                <a:latin typeface="Aileron Bold"/>
              </a:rPr>
              <a:t>Projetos</a:t>
            </a:r>
            <a:r>
              <a:rPr lang="en-US" sz="3372" dirty="0">
                <a:solidFill>
                  <a:srgbClr val="23201D"/>
                </a:solidFill>
                <a:latin typeface="Aileron Bold"/>
              </a:rPr>
              <a:t> e Cases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73565" y="6062212"/>
            <a:ext cx="13514435" cy="97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23201D"/>
                </a:solidFill>
                <a:latin typeface="Open Sans Bold"/>
              </a:rPr>
              <a:t>“A construção do novo normal na mobilidade das cidades.”</a:t>
            </a:r>
          </a:p>
          <a:p>
            <a:pPr>
              <a:lnSpc>
                <a:spcPts val="3920"/>
              </a:lnSpc>
            </a:pPr>
            <a:endParaRPr lang="en-US" sz="2800">
              <a:solidFill>
                <a:srgbClr val="23201D"/>
              </a:solidFill>
              <a:latin typeface="Open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615438" y="8493761"/>
            <a:ext cx="13514435" cy="147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23201D"/>
                </a:solidFill>
                <a:latin typeface="Open Sans Bold"/>
              </a:rPr>
              <a:t>“Startup que já mediou 150 mil caronas corporativas capta aporte milionário”</a:t>
            </a:r>
          </a:p>
          <a:p>
            <a:pPr>
              <a:lnSpc>
                <a:spcPts val="3920"/>
              </a:lnSpc>
            </a:pPr>
            <a:endParaRPr lang="en-US" sz="2800">
              <a:solidFill>
                <a:srgbClr val="23201D"/>
              </a:solidFill>
              <a:latin typeface="Open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773565" y="7049105"/>
            <a:ext cx="11907745" cy="67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8"/>
              </a:lnSpc>
            </a:pPr>
            <a:r>
              <a:rPr lang="en-US" sz="1941">
                <a:solidFill>
                  <a:srgbClr val="23201D"/>
                </a:solidFill>
                <a:latin typeface="Open Sans"/>
              </a:rPr>
              <a:t>https://mobilidade.estadao.com.br/meios-de-transporte/bicicleta/a-construcao-do-novo-normal-na-mobilidade-das-cidades/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36880" y="9679376"/>
            <a:ext cx="11869237" cy="341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18"/>
              </a:lnSpc>
              <a:spcBef>
                <a:spcPct val="0"/>
              </a:spcBef>
            </a:pPr>
            <a:r>
              <a:rPr lang="en-US" sz="1941" u="none" strike="noStrike">
                <a:solidFill>
                  <a:srgbClr val="23201D"/>
                </a:solidFill>
                <a:latin typeface="Open Sans"/>
              </a:rPr>
              <a:t>https://exame.com/pme/startup-que-ja-mediou-150-mil-caronas-corporativas-capta-aporte-milionario/</a:t>
            </a:r>
          </a:p>
        </p:txBody>
      </p:sp>
      <p:sp>
        <p:nvSpPr>
          <p:cNvPr id="26" name="Freeform 26"/>
          <p:cNvSpPr/>
          <p:nvPr/>
        </p:nvSpPr>
        <p:spPr>
          <a:xfrm>
            <a:off x="211367" y="325565"/>
            <a:ext cx="1634666" cy="1029525"/>
          </a:xfrm>
          <a:custGeom>
            <a:avLst/>
            <a:gdLst/>
            <a:ahLst/>
            <a:cxnLst/>
            <a:rect l="l" t="t" r="r" b="b"/>
            <a:pathLst>
              <a:path w="1634666" h="1029525">
                <a:moveTo>
                  <a:pt x="0" y="0"/>
                </a:moveTo>
                <a:lnTo>
                  <a:pt x="1634666" y="0"/>
                </a:lnTo>
                <a:lnTo>
                  <a:pt x="1634666" y="1029525"/>
                </a:lnTo>
                <a:lnTo>
                  <a:pt x="0" y="10295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407C79C3-1D1C-9020-06C6-1F8E79F01031}"/>
              </a:ext>
            </a:extLst>
          </p:cNvPr>
          <p:cNvSpPr txBox="1"/>
          <p:nvPr/>
        </p:nvSpPr>
        <p:spPr>
          <a:xfrm rot="-5400000">
            <a:off x="-943111" y="7841093"/>
            <a:ext cx="3886474" cy="472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82"/>
              </a:lnSpc>
            </a:pPr>
            <a:r>
              <a:rPr lang="en-US" sz="2772" dirty="0">
                <a:solidFill>
                  <a:schemeClr val="bg1">
                    <a:alpha val="60784"/>
                  </a:schemeClr>
                </a:solidFill>
                <a:latin typeface="Aileron Bold"/>
              </a:rPr>
              <a:t>Hub de </a:t>
            </a:r>
            <a:r>
              <a:rPr lang="en-US" sz="2772" dirty="0" err="1">
                <a:solidFill>
                  <a:schemeClr val="bg1">
                    <a:alpha val="60784"/>
                  </a:schemeClr>
                </a:solidFill>
                <a:latin typeface="Aileron Bold"/>
              </a:rPr>
              <a:t>Mobilidade</a:t>
            </a:r>
            <a:endParaRPr lang="en-US" sz="2772" dirty="0">
              <a:solidFill>
                <a:schemeClr val="bg1">
                  <a:alpha val="60784"/>
                </a:schemeClr>
              </a:solidFill>
              <a:latin typeface="Aileron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863</Words>
  <Application>Microsoft Office PowerPoint</Application>
  <PresentationFormat>Personalizar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30" baseType="lpstr">
      <vt:lpstr>Roboto Slab SemiBold</vt:lpstr>
      <vt:lpstr>Open Sans</vt:lpstr>
      <vt:lpstr>Open Sans Italics</vt:lpstr>
      <vt:lpstr>Roboto Medium</vt:lpstr>
      <vt:lpstr>Aileron</vt:lpstr>
      <vt:lpstr>Open Sans Bold</vt:lpstr>
      <vt:lpstr>Roboto Light</vt:lpstr>
      <vt:lpstr>Aileron Bold</vt:lpstr>
      <vt:lpstr>Arial</vt:lpstr>
      <vt:lpstr>Roboto Black</vt:lpstr>
      <vt:lpstr>Aileron Italics</vt:lpstr>
      <vt:lpstr>Roboto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pptx. Mob - RS</dc:title>
  <dc:creator>Roger Barbosa</dc:creator>
  <cp:lastModifiedBy>luiz.carvalho</cp:lastModifiedBy>
  <cp:revision>11</cp:revision>
  <dcterms:created xsi:type="dcterms:W3CDTF">2006-08-16T00:00:00Z</dcterms:created>
  <dcterms:modified xsi:type="dcterms:W3CDTF">2024-05-07T01:56:22Z</dcterms:modified>
  <dc:identifier>DAGDVt4XrwE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4204416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