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300" r:id="rId3"/>
    <p:sldId id="274" r:id="rId4"/>
    <p:sldId id="259" r:id="rId5"/>
    <p:sldId id="276" r:id="rId6"/>
    <p:sldId id="267" r:id="rId7"/>
    <p:sldId id="289" r:id="rId8"/>
    <p:sldId id="266" r:id="rId9"/>
    <p:sldId id="292" r:id="rId10"/>
    <p:sldId id="291" r:id="rId11"/>
    <p:sldId id="268" r:id="rId12"/>
    <p:sldId id="298" r:id="rId13"/>
    <p:sldId id="297" r:id="rId14"/>
    <p:sldId id="270" r:id="rId15"/>
    <p:sldId id="271" r:id="rId16"/>
    <p:sldId id="278" r:id="rId17"/>
    <p:sldId id="280" r:id="rId18"/>
    <p:sldId id="282" r:id="rId19"/>
    <p:sldId id="285" r:id="rId20"/>
    <p:sldId id="286" r:id="rId21"/>
    <p:sldId id="263" r:id="rId22"/>
  </p:sldIdLst>
  <p:sldSz cx="9144000" cy="5143500" type="screen16x9"/>
  <p:notesSz cx="6858000" cy="9144000"/>
  <p:embeddedFontLst>
    <p:embeddedFont>
      <p:font typeface="Raleway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747775"/>
          </p15:clr>
        </p15:guide>
        <p15:guide id="2" pos="96">
          <p15:clr>
            <a:srgbClr val="747775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Antonio Mérida Fernández" initials="JAMF" lastIdx="8" clrIdx="0">
    <p:extLst>
      <p:ext uri="{19B8F6BF-5375-455C-9EA6-DF929625EA0E}">
        <p15:presenceInfo xmlns:p15="http://schemas.microsoft.com/office/powerpoint/2012/main" userId="S-1-5-21-2197538058-1277639918-921044569-212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60" y="80"/>
      </p:cViewPr>
      <p:guideLst>
        <p:guide pos="2880"/>
        <p:guide pos="96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5-04T14:57:43.495" idx="3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5-04T14:57:43.495" idx="2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5-04T14:57:43.495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5-04T14:57:43.495" idx="8">
    <p:pos x="10" y="4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5-04T14:57:43.495" idx="7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f93e4f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f93e4f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0176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f93e4f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f93e4f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8266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f93e4f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f93e4f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4214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f93e4f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f93e4f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4613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f93e4f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f93e4f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8428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f93e4f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f93e4f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2165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f93e4f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f93e4f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5117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f93e4f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f93e4f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3408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f93e4f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f93e4f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6944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f93e4f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f93e4f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588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f93e4f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f93e4f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4908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f93e4f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f93e4f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363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f3f93e4fd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f3f93e4fd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f93e4f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f93e4f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1803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f93e4f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f93e4f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f93e4f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f93e4f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6753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f93e4f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f93e4f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387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f93e4f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f93e4f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359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f93e4f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f93e4f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8269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f93e4f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f93e4f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3479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5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61799" y="2599050"/>
            <a:ext cx="8611855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3000" b="1" i="1" dirty="0">
                <a:solidFill>
                  <a:schemeClr val="lt1"/>
                </a:solidFill>
                <a:latin typeface="Raleway"/>
                <a:sym typeface="Raleway"/>
              </a:rPr>
              <a:t>Situação da S</a:t>
            </a:r>
            <a:r>
              <a:rPr lang="pt-BR" sz="3000" b="1" i="1" dirty="0">
                <a:solidFill>
                  <a:schemeClr val="lt1"/>
                </a:solidFill>
              </a:rPr>
              <a:t>egurança Viária no Continente Europeu</a:t>
            </a:r>
            <a:endParaRPr sz="3000" b="1" i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955308" y="4229675"/>
            <a:ext cx="6918347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1600" b="1" dirty="0">
                <a:solidFill>
                  <a:srgbClr val="FFFFFF"/>
                </a:solidFill>
              </a:rPr>
              <a:t>José Antonio Mérida Fernández /Dirección General de Tráfico (DGT)</a:t>
            </a:r>
            <a:endParaRPr sz="1600" b="1" i="0" u="none" strike="noStrike" cap="none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9730C68-B564-41D7-966C-4EAA711540E6}"/>
              </a:ext>
            </a:extLst>
          </p:cNvPr>
          <p:cNvSpPr txBox="1"/>
          <p:nvPr/>
        </p:nvSpPr>
        <p:spPr>
          <a:xfrm>
            <a:off x="473101" y="574625"/>
            <a:ext cx="7621326" cy="3711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pt-BR" sz="17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homens</a:t>
            </a:r>
            <a:r>
              <a:rPr lang="pt-BR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foram responsáveis ​​por três em cada quatro mortes nas estradas (77%).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pt-BR" sz="17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pt-BR" sz="17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idosos</a:t>
            </a:r>
            <a:r>
              <a:rPr lang="pt-BR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com mais de 65 anos de idade, estão em maior risco, pois representam 29% de todas as mortes nas estradas, ao mesmo tempo que representam 21% da população. Da mesma forma, os </a:t>
            </a:r>
            <a:r>
              <a:rPr lang="pt-BR" sz="17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jovens </a:t>
            </a:r>
            <a:r>
              <a:rPr lang="pt-BR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entre os 18 e os 24 anos representaram 12% das mortes nas estradas, mas 7% da população.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pt-BR" sz="17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pt-BR" sz="17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ocupantes de automóveis </a:t>
            </a:r>
            <a:r>
              <a:rPr lang="pt-BR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(condutores e passageiros) representaram 45% do total de vítimas mortais, enquanto os </a:t>
            </a:r>
            <a:r>
              <a:rPr lang="pt-BR" sz="17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peões </a:t>
            </a:r>
            <a:r>
              <a:rPr lang="pt-BR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representaram 18%, os utilizadores de </a:t>
            </a:r>
            <a:r>
              <a:rPr lang="pt-BR" sz="17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veículos motorizados de duas rodas</a:t>
            </a:r>
            <a:r>
              <a:rPr lang="pt-BR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(motocicletas e ciclomotores) 19% e os </a:t>
            </a:r>
            <a:r>
              <a:rPr lang="pt-BR" sz="17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ciclistas </a:t>
            </a:r>
            <a:r>
              <a:rPr lang="pt-BR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10%.</a:t>
            </a:r>
            <a:endParaRPr lang="es-ES" sz="17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C3E58A-00A7-4CA4-B8E1-82C328AF4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00" y="4561594"/>
            <a:ext cx="7023201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70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EFF3D0B-6F98-47A6-971C-8C3F1AC3A0F1}"/>
              </a:ext>
            </a:extLst>
          </p:cNvPr>
          <p:cNvSpPr txBox="1"/>
          <p:nvPr/>
        </p:nvSpPr>
        <p:spPr>
          <a:xfrm>
            <a:off x="584420" y="731375"/>
            <a:ext cx="7343030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/>
              <a:t>Os padrões mudam significativamente com a idade. Entre as </a:t>
            </a:r>
            <a:r>
              <a:rPr lang="pt-BR" sz="1700" b="1" dirty="0"/>
              <a:t>pessoas com mais de 65 anos</a:t>
            </a:r>
            <a:r>
              <a:rPr lang="pt-BR" sz="1700" dirty="0"/>
              <a:t>, os pedestres são responsáveis ​​por 29% das mortes e os ciclistas por 17%.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/>
              <a:t>Nas </a:t>
            </a:r>
            <a:r>
              <a:rPr lang="pt-BR" sz="1700" b="1" dirty="0"/>
              <a:t>zonas urbanas</a:t>
            </a:r>
            <a:r>
              <a:rPr lang="pt-BR" sz="1700" dirty="0"/>
              <a:t>, os utentes vulneráveis ​​da estrada (peões, ciclistas e utilizadores de veículos motorizados de duas rodas) representam quase 70% do total de vítimas mortais.</a:t>
            </a:r>
            <a:endParaRPr lang="es-ES" sz="17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06259B7-0E5F-4DC8-BB8F-8531BC11A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48" y="4568875"/>
            <a:ext cx="7023201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98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57" y="7540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82862A6-60C3-4017-984D-8E19AD9BCFAA}"/>
              </a:ext>
            </a:extLst>
          </p:cNvPr>
          <p:cNvSpPr txBox="1"/>
          <p:nvPr/>
        </p:nvSpPr>
        <p:spPr>
          <a:xfrm>
            <a:off x="717994" y="75401"/>
            <a:ext cx="811430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500" dirty="0"/>
              <a:t>Propostas da Comissão Europeia relativas à segurança rodoviária (março de 2023)</a:t>
            </a:r>
            <a:endParaRPr lang="es-ES" sz="25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2565A23-482A-42FB-BDA0-4B4A6AE94B20}"/>
              </a:ext>
            </a:extLst>
          </p:cNvPr>
          <p:cNvSpPr txBox="1"/>
          <p:nvPr/>
        </p:nvSpPr>
        <p:spPr>
          <a:xfrm>
            <a:off x="696927" y="963814"/>
            <a:ext cx="7750145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• </a:t>
            </a:r>
            <a:r>
              <a:rPr lang="pt-BR" sz="1700" dirty="0"/>
              <a:t>Permitir que os jovens façam o exame e comecem a </a:t>
            </a:r>
            <a:r>
              <a:rPr lang="pt-BR" sz="1700" b="1" dirty="0"/>
              <a:t>conduzir carros e camiões acompanhados</a:t>
            </a:r>
            <a:r>
              <a:rPr lang="pt-BR" sz="1700" dirty="0"/>
              <a:t> a partir dos 17 anos, para adquirirem experiência de condução.</a:t>
            </a:r>
          </a:p>
          <a:p>
            <a:pPr algn="just"/>
            <a:endParaRPr lang="pt-BR" sz="1700" dirty="0"/>
          </a:p>
          <a:p>
            <a:pPr algn="just"/>
            <a:r>
              <a:rPr lang="pt-BR" sz="1700" dirty="0"/>
              <a:t>• Adaptar a formação e os </a:t>
            </a:r>
            <a:r>
              <a:rPr lang="pt-BR" sz="1700" b="1" dirty="0"/>
              <a:t>testes de condução </a:t>
            </a:r>
            <a:r>
              <a:rPr lang="pt-BR" sz="1700" dirty="0"/>
              <a:t>para melhor preparar a presença de utentes vulneráveis ​​da estrada.</a:t>
            </a:r>
          </a:p>
          <a:p>
            <a:pPr algn="just"/>
            <a:endParaRPr lang="pt-BR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/>
              <a:t>Uma avaliação mais específica da </a:t>
            </a:r>
            <a:r>
              <a:rPr lang="pt-BR" sz="1700" b="1" dirty="0"/>
              <a:t>aptidão médica</a:t>
            </a:r>
            <a:r>
              <a:rPr lang="pt-BR" sz="1700" dirty="0"/>
              <a:t>, tendo em conta os</a:t>
            </a:r>
          </a:p>
          <a:p>
            <a:pPr algn="just"/>
            <a:r>
              <a:rPr lang="pt-BR" sz="1700" dirty="0"/>
              <a:t>avanços no tratamento médico de doenças como a diabetes.</a:t>
            </a:r>
          </a:p>
          <a:p>
            <a:pPr algn="just"/>
            <a:endParaRPr lang="pt-BR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/>
              <a:t>Os </a:t>
            </a:r>
            <a:r>
              <a:rPr lang="pt-BR" sz="1700" b="1" dirty="0"/>
              <a:t>motoristas</a:t>
            </a:r>
            <a:r>
              <a:rPr lang="pt-BR" sz="1700" dirty="0"/>
              <a:t> também serão incentivados a atualizar suas habilidades e</a:t>
            </a:r>
          </a:p>
          <a:p>
            <a:pPr algn="just"/>
            <a:r>
              <a:rPr lang="pt-BR" sz="1700" dirty="0"/>
              <a:t>conhecimentos de direção para acompanhar os avanços tecnológicos.</a:t>
            </a:r>
          </a:p>
          <a:p>
            <a:pPr algn="just"/>
            <a:endParaRPr lang="pt-BR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kumimoji="0" lang="pt-BR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introdução de uma </a:t>
            </a:r>
            <a:r>
              <a:rPr kumimoji="0" lang="pt-BR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carta de condução digital</a:t>
            </a:r>
            <a:r>
              <a:rPr kumimoji="0" lang="pt-BR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pela primeira</a:t>
            </a:r>
          </a:p>
          <a:p>
            <a:pPr algn="just"/>
            <a:r>
              <a:rPr kumimoji="0" lang="pt-BR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vez no mundo.</a:t>
            </a:r>
            <a:endParaRPr lang="es-ES" sz="1700" dirty="0"/>
          </a:p>
        </p:txBody>
      </p:sp>
    </p:spTree>
    <p:extLst>
      <p:ext uri="{BB962C8B-B14F-4D97-AF65-F5344CB8AC3E}">
        <p14:creationId xmlns:p14="http://schemas.microsoft.com/office/powerpoint/2010/main" val="1050903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AF69092-8470-4CF7-98F3-33EB0E6A7090}"/>
              </a:ext>
            </a:extLst>
          </p:cNvPr>
          <p:cNvSpPr txBox="1"/>
          <p:nvPr/>
        </p:nvSpPr>
        <p:spPr>
          <a:xfrm>
            <a:off x="632130" y="158771"/>
            <a:ext cx="725556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700" dirty="0"/>
              <a:t>Em 2019, cerca de 40% dos crimes transfronteiriços foram cometidos com impunidade, quer porque o autor do crime não foi identificado, quer porque o pagamento não foi executado.</a:t>
            </a:r>
          </a:p>
          <a:p>
            <a:pPr algn="just"/>
            <a:endParaRPr lang="pt-BR" sz="1700" dirty="0"/>
          </a:p>
          <a:p>
            <a:pPr algn="just"/>
            <a:r>
              <a:rPr lang="pt-BR" sz="1700" dirty="0"/>
              <a:t>A Comissão propõe também </a:t>
            </a:r>
            <a:r>
              <a:rPr lang="pt-BR" sz="1700" b="1" dirty="0"/>
              <a:t>reforçar o papel dos pontos de contacto nacionais</a:t>
            </a:r>
            <a:r>
              <a:rPr lang="pt-BR" sz="1700" dirty="0"/>
              <a:t> estabelecidos e, além </a:t>
            </a:r>
            <a:r>
              <a:rPr kumimoji="0" lang="pt-BR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das </a:t>
            </a:r>
            <a:r>
              <a:rPr kumimoji="0" lang="pt-BR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infrações mais comuns e graves</a:t>
            </a:r>
            <a:r>
              <a:rPr kumimoji="0" lang="pt-BR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como excesso de velocidade e condução sob o efeito do álcool, que a lei atual abrange, a Comissão propõe alargar o âmbito das infrações rodoviárias abrangidas para: 1) não manter distância suficiente do veículo da frente; 2)  ultrapassagens perigosas; 3) estacionamento perigoso; 4) cruzar uma ou mais linhas brancas sólidas;  5) dirija na direção errada; 6) não respeitar as regras de utilização dos corredores de emergência; 7) a utilização de um veículo sobrecarregado.</a:t>
            </a:r>
          </a:p>
          <a:p>
            <a:pPr algn="just"/>
            <a:endParaRPr lang="pt-BR" sz="1700" dirty="0"/>
          </a:p>
          <a:p>
            <a:pPr algn="just"/>
            <a:r>
              <a:rPr lang="pt-BR" sz="1700" dirty="0"/>
              <a:t>Estes aditamentos ajudarão a </a:t>
            </a:r>
            <a:r>
              <a:rPr lang="pt-BR" sz="1700" b="1" dirty="0"/>
              <a:t>reduzir a impunidade </a:t>
            </a:r>
            <a:r>
              <a:rPr lang="pt-BR" sz="1700" dirty="0"/>
              <a:t>para tais crimes e a melhorar a capacidade dos Estados-Membros para punir os infratores de outros Estados-Membros. Garantirá também a igualdade de tratamento entre criminosos residentes e não residentes.</a:t>
            </a:r>
          </a:p>
        </p:txBody>
      </p:sp>
    </p:spTree>
    <p:extLst>
      <p:ext uri="{BB962C8B-B14F-4D97-AF65-F5344CB8AC3E}">
        <p14:creationId xmlns:p14="http://schemas.microsoft.com/office/powerpoint/2010/main" val="2638731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7465" y="79513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EA0F2F1-CDF5-4FD6-A9EC-27D2974535B3}"/>
              </a:ext>
            </a:extLst>
          </p:cNvPr>
          <p:cNvSpPr txBox="1"/>
          <p:nvPr/>
        </p:nvSpPr>
        <p:spPr>
          <a:xfrm>
            <a:off x="743448" y="375073"/>
            <a:ext cx="758156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500" b="1" dirty="0"/>
              <a:t>Conferência da UE sobre Segurança Rodoviária.</a:t>
            </a:r>
          </a:p>
          <a:p>
            <a:pPr algn="ctr"/>
            <a:r>
              <a:rPr lang="pt-BR" sz="2500" b="1" dirty="0"/>
              <a:t>16/04/2024</a:t>
            </a:r>
            <a:endParaRPr lang="es-ES" sz="25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D9EFF29-246B-4703-9D3D-047130B73645}"/>
              </a:ext>
            </a:extLst>
          </p:cNvPr>
          <p:cNvSpPr txBox="1"/>
          <p:nvPr/>
        </p:nvSpPr>
        <p:spPr>
          <a:xfrm>
            <a:off x="3313707" y="1427851"/>
            <a:ext cx="6307372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dirty="0"/>
              <a:t>A correta aplicação do sistema seguro.</a:t>
            </a:r>
          </a:p>
          <a:p>
            <a:endParaRPr lang="pt-BR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dirty="0"/>
              <a:t>A implementação segura da automação na mobilidade.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dirty="0"/>
              <a:t>Segurança Rodoviária Urbana.</a:t>
            </a:r>
          </a:p>
          <a:p>
            <a:endParaRPr lang="pt-BR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dirty="0"/>
              <a:t>Transporte rodoviário rural: conectividade e segurança.</a:t>
            </a:r>
          </a:p>
          <a:p>
            <a:endParaRPr lang="pt-BR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dirty="0"/>
              <a:t>Após o acidente: lesões e cuidados.</a:t>
            </a:r>
            <a:endParaRPr lang="es-ES" sz="17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9CD4AD-F07A-46EC-8661-6545818B3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65" y="1774480"/>
            <a:ext cx="3125165" cy="175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14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052823E-3541-4D47-929F-EB9A56BA2F20}"/>
              </a:ext>
            </a:extLst>
          </p:cNvPr>
          <p:cNvSpPr txBox="1"/>
          <p:nvPr/>
        </p:nvSpPr>
        <p:spPr>
          <a:xfrm>
            <a:off x="681825" y="1961012"/>
            <a:ext cx="738874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/>
              <a:t>O simples facto de todos os países terem a taxa do país com a menor taxa causaria uma redução de </a:t>
            </a:r>
            <a:r>
              <a:rPr lang="pt-BR" sz="1700" b="1" dirty="0"/>
              <a:t>10.000</a:t>
            </a:r>
            <a:r>
              <a:rPr lang="pt-BR" sz="1700" dirty="0"/>
              <a:t> vítimas anualmente.</a:t>
            </a:r>
            <a:endParaRPr lang="es-ES" sz="17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ACA0F8-DC8A-4830-97BB-6E86ED8AD51B}"/>
              </a:ext>
            </a:extLst>
          </p:cNvPr>
          <p:cNvSpPr txBox="1"/>
          <p:nvPr/>
        </p:nvSpPr>
        <p:spPr>
          <a:xfrm>
            <a:off x="777242" y="269492"/>
            <a:ext cx="7937388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dirty="0"/>
              <a:t>A contribuição dos Estados-membros é crucial e destacam-se grandes diferenças entre países em termos de taxas de mortalidade.</a:t>
            </a:r>
            <a:endParaRPr lang="es-ES" sz="25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EAB7C0-2606-4083-9EF9-C8440D2ED587}"/>
              </a:ext>
            </a:extLst>
          </p:cNvPr>
          <p:cNvSpPr txBox="1"/>
          <p:nvPr/>
        </p:nvSpPr>
        <p:spPr>
          <a:xfrm>
            <a:off x="681825" y="2946520"/>
            <a:ext cx="733309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/>
              <a:t>Se toda a gama de medidas de segurança para veículos novos na UE propostas se tornasse obrigatória em Setembro de 2025, quase </a:t>
            </a:r>
            <a:r>
              <a:rPr lang="pt-BR" sz="1700" b="1" dirty="0"/>
              <a:t>25 000 mortes </a:t>
            </a:r>
            <a:r>
              <a:rPr lang="pt-BR" sz="1700" dirty="0"/>
              <a:t>poderiam ser evitadas em todas as categorias de veículos.</a:t>
            </a:r>
            <a:endParaRPr lang="es-ES" sz="1700" dirty="0"/>
          </a:p>
        </p:txBody>
      </p:sp>
    </p:spTree>
    <p:extLst>
      <p:ext uri="{BB962C8B-B14F-4D97-AF65-F5344CB8AC3E}">
        <p14:creationId xmlns:p14="http://schemas.microsoft.com/office/powerpoint/2010/main" val="2987841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9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303A9B4-0DF0-4D1B-BF7D-F39027C93D9A}"/>
              </a:ext>
            </a:extLst>
          </p:cNvPr>
          <p:cNvSpPr txBox="1"/>
          <p:nvPr/>
        </p:nvSpPr>
        <p:spPr>
          <a:xfrm>
            <a:off x="1005616" y="228613"/>
            <a:ext cx="495895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700" dirty="0"/>
              <a:t>O relatório “</a:t>
            </a:r>
            <a:r>
              <a:rPr lang="pt-BR" sz="1700" b="1" dirty="0"/>
              <a:t>Alcançar os objetivos de segurança rodoviária da UE”</a:t>
            </a:r>
            <a:r>
              <a:rPr lang="pt-BR" sz="1700" dirty="0"/>
              <a:t> (</a:t>
            </a:r>
            <a:r>
              <a:rPr lang="es-ES" sz="17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Reaching</a:t>
            </a:r>
            <a:r>
              <a:rPr lang="es-ES" sz="17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EU Road Safety Objetives</a:t>
            </a:r>
            <a:r>
              <a:rPr lang="es-ES" sz="17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r>
              <a:rPr lang="pt-BR" sz="1700" dirty="0"/>
              <a:t>, elaborado pelo Tribunal de Contas Europeu.</a:t>
            </a:r>
            <a:r>
              <a:rPr lang="es-ES" sz="17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</a:t>
            </a:r>
            <a:r>
              <a:rPr lang="es-ES" sz="17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European</a:t>
            </a:r>
            <a:r>
              <a:rPr lang="es-ES" sz="17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7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Court</a:t>
            </a:r>
            <a:r>
              <a:rPr lang="es-ES" sz="17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7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of</a:t>
            </a:r>
            <a:r>
              <a:rPr lang="es-ES" sz="17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7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Auditors</a:t>
            </a:r>
            <a:r>
              <a:rPr lang="es-ES" sz="17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s-ES" sz="25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5434CC4-21F5-4D4F-BA60-33536D0FFAC8}"/>
              </a:ext>
            </a:extLst>
          </p:cNvPr>
          <p:cNvSpPr txBox="1"/>
          <p:nvPr/>
        </p:nvSpPr>
        <p:spPr>
          <a:xfrm>
            <a:off x="11819" y="1595998"/>
            <a:ext cx="6393437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b="1" dirty="0"/>
              <a:t>Fortalecer as políticas </a:t>
            </a:r>
            <a:r>
              <a:rPr lang="pt-BR" sz="1700" dirty="0"/>
              <a:t>sobre distrações, uso de álcool e drogas, excesso de velocidade e uso de cinto de segurança, especialmente entre a população jovem.</a:t>
            </a:r>
          </a:p>
          <a:p>
            <a:pPr algn="just"/>
            <a:endParaRPr lang="pt-BR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/>
              <a:t> Reduzir a utilização de veículos particulares, reduzir a velocidade, melhorar a mobilidade ativa e a segurança rodoviária.• Controle o excesso de velocidade.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/>
              <a:t>Melhorar a segurança dos </a:t>
            </a:r>
            <a:r>
              <a:rPr lang="pt-BR" sz="1700" b="1" dirty="0"/>
              <a:t>usuários vulneráveis</a:t>
            </a:r>
            <a:r>
              <a:rPr lang="pt-BR" sz="1700" dirty="0"/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700" noProof="0" dirty="0"/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 importância da </a:t>
            </a:r>
            <a:r>
              <a:rPr kumimoji="0" lang="pt-BR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colaboração </a:t>
            </a:r>
            <a:r>
              <a:rPr kumimoji="0" lang="pt-BR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entre a sociedade e os partidos políticos.</a:t>
            </a:r>
          </a:p>
          <a:p>
            <a:endParaRPr lang="es-ES" sz="17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A97329E-8762-45F8-AA7B-C06BF1E9D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582" y="380118"/>
            <a:ext cx="2367911" cy="336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21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319" y="21422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BD7CF9A-5D6B-4993-91DE-5D54DB1F0C08}"/>
              </a:ext>
            </a:extLst>
          </p:cNvPr>
          <p:cNvSpPr txBox="1"/>
          <p:nvPr/>
        </p:nvSpPr>
        <p:spPr>
          <a:xfrm>
            <a:off x="500932" y="681991"/>
            <a:ext cx="7839986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Priorizar a segurança, adaptando-se à consciência ambiental e ao envelhecimento da frota automóvel.• Dispor de dados e coordenação internacional.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1700" dirty="0"/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 condução automática deve considerar o papel central do motorista.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700" dirty="0"/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Simplificar as explicações sobre estas tecnologias e melhorar a formação.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Melhorar a segurança e a sustentabilidade no transporte urbano.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Simuladores para estudo do comportamento dos motoristas.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pt-BR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7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Estradas </a:t>
            </a:r>
            <a:r>
              <a:rPr kumimoji="0" lang="pt-BR" sz="1700" b="0" i="0" u="none" strike="noStrike" kern="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sensorizadas</a:t>
            </a:r>
            <a:r>
              <a:rPr kumimoji="0" lang="pt-BR" sz="17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pt-BR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para reportar condições meteorológicas adversas e melhorias na visibilidade das linhas rodoviárias.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2353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244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CD711B3-7BC4-4908-B38F-0B9FA41D9E0B}"/>
              </a:ext>
            </a:extLst>
          </p:cNvPr>
          <p:cNvSpPr txBox="1"/>
          <p:nvPr/>
        </p:nvSpPr>
        <p:spPr>
          <a:xfrm>
            <a:off x="685412" y="675612"/>
            <a:ext cx="7456724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  <a:p>
            <a:pPr algn="just"/>
            <a:r>
              <a:rPr lang="pt-BR" dirty="0"/>
              <a:t>• </a:t>
            </a:r>
            <a:r>
              <a:rPr lang="pt-BR" sz="1700" dirty="0"/>
              <a:t>Bolonha implementou o limite de 30 km/h na cidade com estimativa de redução de 19% nos acidentes nos primeiros dois meses.</a:t>
            </a:r>
          </a:p>
          <a:p>
            <a:pPr algn="just"/>
            <a:endParaRPr lang="pt-BR" sz="1700" dirty="0"/>
          </a:p>
          <a:p>
            <a:pPr algn="just"/>
            <a:r>
              <a:rPr lang="pt-BR" sz="1700" dirty="0"/>
              <a:t>• Determinar áreas de concentração de acidentes e reduzir sua gravidade por meio de melhorias na infraestrutura e sinalização.</a:t>
            </a:r>
          </a:p>
          <a:p>
            <a:pPr algn="just"/>
            <a:endParaRPr lang="pt-BR" sz="1700" dirty="0"/>
          </a:p>
          <a:p>
            <a:pPr algn="just"/>
            <a:r>
              <a:rPr lang="pt-BR" sz="1700" dirty="0"/>
              <a:t>• Incluir treinamento em primeiros socorros no currículo educacional e nos programas de habilitação e habilitação para dirigir.</a:t>
            </a:r>
          </a:p>
          <a:p>
            <a:pPr algn="just"/>
            <a:endParaRPr lang="pt-BR" sz="1700" dirty="0"/>
          </a:p>
          <a:p>
            <a:pPr algn="just"/>
            <a:r>
              <a:rPr lang="pt-BR" sz="1700" dirty="0"/>
              <a:t>• Priorizar a segurança rodoviária no financiamento de projetos.</a:t>
            </a:r>
          </a:p>
          <a:p>
            <a:pPr algn="just"/>
            <a:endParaRPr lang="pt-BR" sz="1700" dirty="0"/>
          </a:p>
          <a:p>
            <a:pPr algn="just"/>
            <a:r>
              <a:rPr lang="pt-BR" sz="1700" dirty="0"/>
              <a:t>• Homogeneizar as medidas a nível europeu.</a:t>
            </a:r>
            <a:endParaRPr lang="es-ES" sz="1700" dirty="0"/>
          </a:p>
        </p:txBody>
      </p:sp>
    </p:spTree>
    <p:extLst>
      <p:ext uri="{BB962C8B-B14F-4D97-AF65-F5344CB8AC3E}">
        <p14:creationId xmlns:p14="http://schemas.microsoft.com/office/powerpoint/2010/main" val="2150804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B96E4B2-0223-437E-8323-08E243D1D5EB}"/>
              </a:ext>
            </a:extLst>
          </p:cNvPr>
          <p:cNvSpPr txBox="1"/>
          <p:nvPr/>
        </p:nvSpPr>
        <p:spPr>
          <a:xfrm>
            <a:off x="723371" y="0"/>
            <a:ext cx="7976013" cy="4385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BR" sz="17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 Tribunal de Contas Europeu faz  três recomendações</a:t>
            </a:r>
            <a:r>
              <a:rPr kumimoji="0" lang="pt-BR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algn="ctr"/>
            <a:endParaRPr lang="pt-BR" sz="2500" dirty="0"/>
          </a:p>
          <a:p>
            <a:r>
              <a:rPr kumimoji="0" lang="pt-BR" sz="17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Antes de 2026</a:t>
            </a:r>
            <a:r>
              <a:rPr kumimoji="0" lang="pt-BR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lang="pt-BR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kumimoji="0" lang="pt-BR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Melhorar a informação sobre o número de feridos graves e estabelecer objetivos de desempenho.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/>
              <a:t>incentivar</a:t>
            </a:r>
            <a:r>
              <a:rPr kumimoji="0" lang="pt-BR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os Estados-Membros a realizarem investigações detalhadas sobre as causas dos acidentes e fornecer aos Estados-Membros orientações adicionais para abordar de forma mais eficaz os principais fatores de risco (tais como a velocidade e a concepção de </a:t>
            </a:r>
            <a:r>
              <a:rPr kumimoji="0" lang="pt-BR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infra-estruturas</a:t>
            </a:r>
            <a:r>
              <a:rPr kumimoji="0" lang="pt-BR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para estradas com elevado índice de mortalidade), prestando especial atenção aos utentes vulneráveis ​​das estradas.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700" dirty="0"/>
          </a:p>
          <a:p>
            <a:pPr algn="just"/>
            <a:r>
              <a:rPr lang="pt-BR" sz="1700" u="sng" dirty="0"/>
              <a:t>Antes de 2025</a:t>
            </a:r>
            <a:r>
              <a:rPr lang="pt-BR" sz="1700" dirty="0"/>
              <a:t>:</a:t>
            </a:r>
          </a:p>
          <a:p>
            <a:pPr algn="just"/>
            <a:r>
              <a:rPr lang="pt-BR" sz="1700" dirty="0"/>
              <a:t>• Promover uma priorização mais clara e </a:t>
            </a:r>
            <a:r>
              <a:rPr lang="pt-BR" sz="1700"/>
              <a:t>uma avaliação </a:t>
            </a:r>
            <a:r>
              <a:rPr lang="pt-BR" sz="1700" dirty="0"/>
              <a:t>projetos financiados pela UE com objetivos de segurança rodoviária.</a:t>
            </a:r>
            <a:endParaRPr lang="es-ES" sz="1700" dirty="0"/>
          </a:p>
        </p:txBody>
      </p:sp>
    </p:spTree>
    <p:extLst>
      <p:ext uri="{BB962C8B-B14F-4D97-AF65-F5344CB8AC3E}">
        <p14:creationId xmlns:p14="http://schemas.microsoft.com/office/powerpoint/2010/main" val="1827526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124" y="-114885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1CB2380-7688-4005-BA0C-58C47E31C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900" y="114885"/>
            <a:ext cx="1332202" cy="174121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6D530EC-B9AA-4EA6-92BC-A2A60426FD7C}"/>
              </a:ext>
            </a:extLst>
          </p:cNvPr>
          <p:cNvSpPr txBox="1"/>
          <p:nvPr/>
        </p:nvSpPr>
        <p:spPr>
          <a:xfrm>
            <a:off x="2634802" y="458041"/>
            <a:ext cx="510240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700" dirty="0"/>
              <a:t>A UE estabeleceu metas atuais de reduzir para metade o número de vítimas mortais e de feridos graves até 2030 e de aproximá-los de zero até 2050.</a:t>
            </a:r>
            <a:endParaRPr lang="es-ES" sz="17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7A21CD5-8F84-4422-ABBE-AEF33E434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10" y="2186236"/>
            <a:ext cx="1831720" cy="194095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286F963-77BF-4F35-9C94-72CBC44EE9D5}"/>
              </a:ext>
            </a:extLst>
          </p:cNvPr>
          <p:cNvSpPr txBox="1"/>
          <p:nvPr/>
        </p:nvSpPr>
        <p:spPr>
          <a:xfrm>
            <a:off x="2634802" y="2545407"/>
            <a:ext cx="530060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700" dirty="0"/>
              <a:t>foi estabelecido no Plano de Ação Estratégico para a Segurança Rodoviária da Comissão e no Quadro Político de Segurança Rodoviária da UE 2021-2030, que também estabelecem planos de segurança rodoviária com o objetivo de alcançar zero mortes na estrada até 2050 («Visão Zero»).</a:t>
            </a:r>
            <a:endParaRPr lang="es-ES" sz="1700" dirty="0"/>
          </a:p>
        </p:txBody>
      </p:sp>
    </p:spTree>
    <p:extLst>
      <p:ext uri="{BB962C8B-B14F-4D97-AF65-F5344CB8AC3E}">
        <p14:creationId xmlns:p14="http://schemas.microsoft.com/office/powerpoint/2010/main" val="2225483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59" y="148734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1C8820E-EA96-49FA-924E-0D53A3E1883F}"/>
              </a:ext>
            </a:extLst>
          </p:cNvPr>
          <p:cNvSpPr txBox="1"/>
          <p:nvPr/>
        </p:nvSpPr>
        <p:spPr>
          <a:xfrm>
            <a:off x="2301903" y="1615278"/>
            <a:ext cx="465151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500" b="1" dirty="0"/>
              <a:t>Obrigado pela sua atenção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3EB971C-750A-47E6-97D2-9D79CC08F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7" y="2421918"/>
            <a:ext cx="21431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62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68" y="83549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8BCBE73-C0CD-4C6D-8C07-14153343F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47" y="83549"/>
            <a:ext cx="6154560" cy="497640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EFE1425-D33C-4C61-9AC4-2B276A640003}"/>
              </a:ext>
            </a:extLst>
          </p:cNvPr>
          <p:cNvSpPr txBox="1"/>
          <p:nvPr/>
        </p:nvSpPr>
        <p:spPr>
          <a:xfrm>
            <a:off x="6466260" y="2147028"/>
            <a:ext cx="21040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Fonte: Tribunal de Contas Europeu</a:t>
            </a:r>
            <a:endParaRPr kumimoji="0" lang="es-E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5035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34DBA08-7D8D-4890-A78E-ACA2255637E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42" y="819157"/>
            <a:ext cx="6916036" cy="365401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A0D60C2-A874-4C61-B0B7-FE874032E687}"/>
              </a:ext>
            </a:extLst>
          </p:cNvPr>
          <p:cNvSpPr txBox="1"/>
          <p:nvPr/>
        </p:nvSpPr>
        <p:spPr>
          <a:xfrm>
            <a:off x="454023" y="330464"/>
            <a:ext cx="775967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b="1" dirty="0"/>
              <a:t>Tendência no número de vítimas mortais em acidentes de trânsito na UE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5997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1AB9F1D-E997-4DAF-AAE9-A18BE03918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80" r="6457" b="16759"/>
          <a:stretch/>
        </p:blipFill>
        <p:spPr>
          <a:xfrm>
            <a:off x="214684" y="703555"/>
            <a:ext cx="5678831" cy="436152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330249C-A0C5-4EBB-89B5-1C2AFD8127EC}"/>
              </a:ext>
            </a:extLst>
          </p:cNvPr>
          <p:cNvSpPr txBox="1"/>
          <p:nvPr/>
        </p:nvSpPr>
        <p:spPr>
          <a:xfrm>
            <a:off x="6157486" y="1502797"/>
            <a:ext cx="229475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700" dirty="0"/>
              <a:t>Fonte: Tribunal de Contas Europeu, com base na base de dados comunitária sobre acidentes rodoviários (CARE).</a:t>
            </a:r>
            <a:endParaRPr lang="es-ES" sz="17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38C2B4-E7FB-49E5-95AE-40EFCA84AE33}"/>
              </a:ext>
            </a:extLst>
          </p:cNvPr>
          <p:cNvSpPr txBox="1"/>
          <p:nvPr/>
        </p:nvSpPr>
        <p:spPr>
          <a:xfrm>
            <a:off x="833310" y="-105224"/>
            <a:ext cx="8096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Mortes em acidentes de trânsito na UE por tipo de utente da estrada (2021)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472912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783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7697A72-0D9C-4849-ABF4-96C742A24E0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6"/>
          <a:stretch/>
        </p:blipFill>
        <p:spPr bwMode="auto">
          <a:xfrm>
            <a:off x="922226" y="31556"/>
            <a:ext cx="3387381" cy="50095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8062B29-F791-4F52-A3DC-6030243B5BF3}"/>
              </a:ext>
            </a:extLst>
          </p:cNvPr>
          <p:cNvSpPr txBox="1"/>
          <p:nvPr/>
        </p:nvSpPr>
        <p:spPr>
          <a:xfrm>
            <a:off x="4770783" y="1767049"/>
            <a:ext cx="365659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b="1" dirty="0"/>
              <a:t>% de variação nas mortes devido a acidentes de trânsito (2022 em comparação com 2019) 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23AE7EE5-0C14-446B-BE42-AEA3073E8BC1}"/>
              </a:ext>
            </a:extLst>
          </p:cNvPr>
          <p:cNvSpPr/>
          <p:nvPr/>
        </p:nvSpPr>
        <p:spPr>
          <a:xfrm>
            <a:off x="716618" y="3283889"/>
            <a:ext cx="298299" cy="1268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EE25166C-7418-4418-B0D4-115396143980}"/>
              </a:ext>
            </a:extLst>
          </p:cNvPr>
          <p:cNvSpPr/>
          <p:nvPr/>
        </p:nvSpPr>
        <p:spPr>
          <a:xfrm>
            <a:off x="716618" y="2205630"/>
            <a:ext cx="298299" cy="12682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93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6A95FE5-4754-4CC6-AAF4-5B5B5ED26BF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0"/>
          <a:stretch/>
        </p:blipFill>
        <p:spPr bwMode="auto">
          <a:xfrm>
            <a:off x="430969" y="1350656"/>
            <a:ext cx="7401065" cy="3218219"/>
          </a:xfrm>
          <a:prstGeom prst="rect">
            <a:avLst/>
          </a:prstGeom>
          <a:noFill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6618D82-C465-44DA-926D-7E772C659592}"/>
              </a:ext>
            </a:extLst>
          </p:cNvPr>
          <p:cNvSpPr txBox="1"/>
          <p:nvPr/>
        </p:nvSpPr>
        <p:spPr>
          <a:xfrm>
            <a:off x="1391478" y="445025"/>
            <a:ext cx="59555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Taxa de vítimas mortais por </a:t>
            </a:r>
            <a:r>
              <a:rPr kumimoji="0" lang="pt-BR" sz="1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milh</a:t>
            </a:r>
            <a:r>
              <a:rPr kumimoji="0" lang="pt-BR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ão de habitantes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(dados preliminares de 2023)</a:t>
            </a:r>
          </a:p>
        </p:txBody>
      </p:sp>
    </p:spTree>
    <p:extLst>
      <p:ext uri="{BB962C8B-B14F-4D97-AF65-F5344CB8AC3E}">
        <p14:creationId xmlns:p14="http://schemas.microsoft.com/office/powerpoint/2010/main" val="2999546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13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FD13303-4056-46A8-836B-ABC99FBBAB3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2" r="8525" b="2990"/>
          <a:stretch/>
        </p:blipFill>
        <p:spPr bwMode="auto">
          <a:xfrm>
            <a:off x="857055" y="55659"/>
            <a:ext cx="4637296" cy="4972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A34D6FC-6E6A-4DBF-8F72-31FF4E3FA596}"/>
              </a:ext>
            </a:extLst>
          </p:cNvPr>
          <p:cNvSpPr txBox="1"/>
          <p:nvPr/>
        </p:nvSpPr>
        <p:spPr>
          <a:xfrm>
            <a:off x="5806051" y="1892410"/>
            <a:ext cx="310576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700" b="1" dirty="0"/>
              <a:t>Classificação geral das taxas de mortalidade dos países da UE </a:t>
            </a:r>
            <a:r>
              <a:rPr lang="es-ES" sz="17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5141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511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FA2E02A-496F-48E2-9996-2449B62EE626}"/>
              </a:ext>
            </a:extLst>
          </p:cNvPr>
          <p:cNvSpPr txBox="1"/>
          <p:nvPr/>
        </p:nvSpPr>
        <p:spPr>
          <a:xfrm>
            <a:off x="1133060" y="266848"/>
            <a:ext cx="687787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500" b="1" dirty="0"/>
              <a:t>Dados disponíveis a nível da UE para 2022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A96FCAF-8337-42A0-841A-FC1C3E371934}"/>
              </a:ext>
            </a:extLst>
          </p:cNvPr>
          <p:cNvSpPr txBox="1"/>
          <p:nvPr/>
        </p:nvSpPr>
        <p:spPr>
          <a:xfrm>
            <a:off x="1133060" y="858807"/>
            <a:ext cx="6802341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/>
              <a:t>52% das mortes em acidentes rodoviários ocorreram em </a:t>
            </a:r>
            <a:r>
              <a:rPr lang="pt-BR" sz="1700" b="1" dirty="0"/>
              <a:t>estradas rurais</a:t>
            </a:r>
            <a:r>
              <a:rPr lang="pt-BR" sz="1700" dirty="0"/>
              <a:t>, em comparação com 38% em áreas urbanas e 9% em autoestradas.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/>
              <a:t>A tendência no número de </a:t>
            </a:r>
            <a:r>
              <a:rPr lang="pt-BR" sz="1700" b="1" dirty="0"/>
              <a:t>ciclistas mortos </a:t>
            </a:r>
            <a:r>
              <a:rPr lang="pt-BR" sz="1700" dirty="0"/>
              <a:t>nas estradas da UE é motivo de séria preocupação: mais de 2.000 ciclistas morrerão em 2022.</a:t>
            </a:r>
          </a:p>
          <a:p>
            <a:pPr algn="just"/>
            <a:endParaRPr lang="pt-BR" sz="1700" dirty="0"/>
          </a:p>
          <a:p>
            <a:pPr lvl="4" algn="just"/>
            <a:r>
              <a:rPr lang="pt-BR" sz="1700" dirty="0"/>
              <a:t>Este é o único grande grupo de utentes da estrada que 	não </a:t>
            </a:r>
          </a:p>
          <a:p>
            <a:pPr lvl="4" algn="just"/>
            <a:r>
              <a:rPr lang="pt-BR" sz="1700" dirty="0"/>
              <a:t>registou um declínio significativo no número de mortes 	ao longo da última década, particularmente devido à 	persistente falta de </a:t>
            </a:r>
            <a:r>
              <a:rPr lang="pt-BR" sz="1700" dirty="0" err="1"/>
              <a:t>infra-estruturas</a:t>
            </a:r>
            <a:r>
              <a:rPr lang="pt-BR" sz="1700" dirty="0"/>
              <a:t> adequadas e ao comportamento inseguro de todos os utentes da estrada, tais como o excesso de velocidade, as distrações e a condução sob influência do álcool e das drogas.</a:t>
            </a:r>
            <a:endParaRPr lang="es-ES" sz="17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33162EC-08A2-4899-BB5E-64962CDB3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75" y="4639760"/>
            <a:ext cx="7023201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6096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1308</Words>
  <Application>Microsoft Office PowerPoint</Application>
  <PresentationFormat>Presentación en pantalla (16:9)</PresentationFormat>
  <Paragraphs>98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Symbol</vt:lpstr>
      <vt:lpstr>Raleway</vt:lpstr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Antonio Mérida Fernández</dc:creator>
  <cp:lastModifiedBy>José Antonio Mérida Fernández</cp:lastModifiedBy>
  <cp:revision>40</cp:revision>
  <dcterms:modified xsi:type="dcterms:W3CDTF">2024-05-06T02:09:23Z</dcterms:modified>
</cp:coreProperties>
</file>